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3" r:id="rId15"/>
    <p:sldId id="274" r:id="rId16"/>
    <p:sldId id="275" r:id="rId17"/>
    <p:sldId id="276" r:id="rId18"/>
    <p:sldId id="277" r:id="rId19"/>
    <p:sldId id="278" r:id="rId20"/>
    <p:sldId id="279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C586C0-9466-413E-A5E2-864959C1296C}" type="datetimeFigureOut">
              <a:rPr lang="ru-RU" smtClean="0"/>
              <a:pPr/>
              <a:t>17.02.2015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1B602-A857-4CED-AE7F-30B5C263E39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FF0AC7-8E07-4450-86C8-FCCF97DB18E7}" type="slidenum">
              <a:rPr lang="ru-RU"/>
              <a:pPr/>
              <a:t>2</a:t>
            </a:fld>
            <a:endParaRPr lang="ru-RU"/>
          </a:p>
        </p:txBody>
      </p:sp>
      <p:sp>
        <p:nvSpPr>
          <p:cNvPr id="419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7A4522-EF8F-47E0-9664-AA003C6191A1}" type="slidenum">
              <a:rPr lang="ru-RU"/>
              <a:pPr/>
              <a:t>3</a:t>
            </a:fld>
            <a:endParaRPr lang="ru-RU"/>
          </a:p>
        </p:txBody>
      </p:sp>
      <p:sp>
        <p:nvSpPr>
          <p:cNvPr id="420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0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14918D-1738-47FB-8533-8EF3AC54D762}" type="slidenum">
              <a:rPr lang="ru-RU"/>
              <a:pPr/>
              <a:t>4</a:t>
            </a:fld>
            <a:endParaRPr lang="ru-RU"/>
          </a:p>
        </p:txBody>
      </p:sp>
      <p:sp>
        <p:nvSpPr>
          <p:cNvPr id="422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2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Заменить картинку!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1393BD-96E0-44F0-8D1A-FFE4A04F0C6D}" type="slidenum">
              <a:rPr lang="ru-RU"/>
              <a:pPr/>
              <a:t>5</a:t>
            </a:fld>
            <a:endParaRPr lang="ru-RU"/>
          </a:p>
        </p:txBody>
      </p:sp>
      <p:sp>
        <p:nvSpPr>
          <p:cNvPr id="423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3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5EB883-0A6E-4AAC-B7F4-BEC4814F44D2}" type="slidenum">
              <a:rPr lang="ru-RU"/>
              <a:pPr/>
              <a:t>6</a:t>
            </a:fld>
            <a:endParaRPr lang="ru-RU"/>
          </a:p>
        </p:txBody>
      </p:sp>
      <p:sp>
        <p:nvSpPr>
          <p:cNvPr id="424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4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EA0C20-E8FB-4F2D-A769-7773F3EA1D16}" type="slidenum">
              <a:rPr lang="ru-RU"/>
              <a:pPr/>
              <a:t>7</a:t>
            </a:fld>
            <a:endParaRPr lang="ru-RU"/>
          </a:p>
        </p:txBody>
      </p:sp>
      <p:sp>
        <p:nvSpPr>
          <p:cNvPr id="425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5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F270DF-A9FB-498C-A0F8-C70639B7D904}" type="slidenum">
              <a:rPr lang="ru-RU"/>
              <a:pPr/>
              <a:t>8</a:t>
            </a:fld>
            <a:endParaRPr lang="ru-RU"/>
          </a:p>
        </p:txBody>
      </p:sp>
      <p:sp>
        <p:nvSpPr>
          <p:cNvPr id="427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7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72A73A-C6F6-4327-B3D2-11DF8FD80758}" type="slidenum">
              <a:rPr lang="ru-RU"/>
              <a:pPr/>
              <a:t>9</a:t>
            </a:fld>
            <a:endParaRPr lang="ru-RU"/>
          </a:p>
        </p:txBody>
      </p:sp>
      <p:sp>
        <p:nvSpPr>
          <p:cNvPr id="428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8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C3BB46-DDB0-499D-90A0-48010AD2A26E}" type="slidenum">
              <a:rPr lang="ru-RU"/>
              <a:pPr/>
              <a:t>10</a:t>
            </a:fld>
            <a:endParaRPr lang="ru-RU"/>
          </a:p>
        </p:txBody>
      </p:sp>
      <p:sp>
        <p:nvSpPr>
          <p:cNvPr id="429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9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7403AA-4B4A-40D4-AF6B-67D3B5AA5139}" type="slidenum">
              <a:rPr lang="ru-RU"/>
              <a:pPr/>
              <a:t>11</a:t>
            </a:fld>
            <a:endParaRPr lang="ru-RU"/>
          </a:p>
        </p:txBody>
      </p:sp>
      <p:sp>
        <p:nvSpPr>
          <p:cNvPr id="430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A3DF05-9B3F-4DC2-B529-892D4E155971}" type="slidenum">
              <a:rPr lang="ru-RU"/>
              <a:pPr/>
              <a:t>12</a:t>
            </a:fld>
            <a:endParaRPr lang="ru-RU"/>
          </a:p>
        </p:txBody>
      </p:sp>
      <p:sp>
        <p:nvSpPr>
          <p:cNvPr id="431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1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1436CA-F391-4844-9A18-BE1DE4D7F554}" type="slidenum">
              <a:rPr lang="ru-RU"/>
              <a:pPr/>
              <a:t>14</a:t>
            </a:fld>
            <a:endParaRPr lang="ru-RU"/>
          </a:p>
        </p:txBody>
      </p:sp>
      <p:sp>
        <p:nvSpPr>
          <p:cNvPr id="456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6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6E4208-DCE8-4642-AAE5-C1FEA8980987}" type="slidenum">
              <a:rPr lang="ru-RU"/>
              <a:pPr/>
              <a:t>19</a:t>
            </a:fld>
            <a:endParaRPr lang="ru-RU"/>
          </a:p>
        </p:txBody>
      </p:sp>
      <p:sp>
        <p:nvSpPr>
          <p:cNvPr id="4362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6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887680-3B4D-4923-BD2D-E44391C736E7}" type="slidenum">
              <a:rPr lang="ru-RU"/>
              <a:pPr/>
              <a:t>20</a:t>
            </a:fld>
            <a:endParaRPr lang="ru-RU"/>
          </a:p>
        </p:txBody>
      </p:sp>
      <p:sp>
        <p:nvSpPr>
          <p:cNvPr id="4413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1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3.bin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4.bin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5.bin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6.bin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7.bin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НАКЛОННОЕ ЗАЛЕГАНИЕ СЛОЕВ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Лекция №4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202" name="Picture 18" descr="Элементы пласта 1"/>
          <p:cNvPicPr>
            <a:picLocks noChangeAspect="1" noChangeArrowheads="1"/>
          </p:cNvPicPr>
          <p:nvPr/>
        </p:nvPicPr>
        <p:blipFill>
          <a:blip r:embed="rId3">
            <a:lum bright="-4000" contrast="20000"/>
          </a:blip>
          <a:srcRect/>
          <a:stretch>
            <a:fillRect/>
          </a:stretch>
        </p:blipFill>
        <p:spPr bwMode="auto">
          <a:xfrm>
            <a:off x="3889375" y="3573463"/>
            <a:ext cx="5219700" cy="322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9201" name="AutoShape 17"/>
          <p:cNvSpPr>
            <a:spLocks noChangeArrowheads="1"/>
          </p:cNvSpPr>
          <p:nvPr/>
        </p:nvSpPr>
        <p:spPr bwMode="auto">
          <a:xfrm rot="33162473">
            <a:off x="5292725" y="5013325"/>
            <a:ext cx="935038" cy="935038"/>
          </a:xfrm>
          <a:custGeom>
            <a:avLst/>
            <a:gdLst>
              <a:gd name="G0" fmla="+- 8592 0 0"/>
              <a:gd name="G1" fmla="+- -7397760 0 0"/>
              <a:gd name="G2" fmla="+- 8592 0 -7397760"/>
              <a:gd name="G3" fmla="+- 10800 0 0"/>
              <a:gd name="G4" fmla="+- 0 0 8592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866 0 0"/>
              <a:gd name="G9" fmla="+- 0 0 -7397760"/>
              <a:gd name="G10" fmla="+- 7866 0 2700"/>
              <a:gd name="G11" fmla="cos G10 8592"/>
              <a:gd name="G12" fmla="sin G10 8592"/>
              <a:gd name="G13" fmla="cos 13500 8592"/>
              <a:gd name="G14" fmla="sin 13500 8592"/>
              <a:gd name="G15" fmla="+- G11 10800 0"/>
              <a:gd name="G16" fmla="+- G12 10800 0"/>
              <a:gd name="G17" fmla="+- G13 10800 0"/>
              <a:gd name="G18" fmla="+- G14 10800 0"/>
              <a:gd name="G19" fmla="*/ 7866 1 2"/>
              <a:gd name="G20" fmla="+- G19 5400 0"/>
              <a:gd name="G21" fmla="cos G20 8592"/>
              <a:gd name="G22" fmla="sin G20 8592"/>
              <a:gd name="G23" fmla="+- G21 10800 0"/>
              <a:gd name="G24" fmla="+- G12 G23 G22"/>
              <a:gd name="G25" fmla="+- G22 G23 G11"/>
              <a:gd name="G26" fmla="cos 10800 8592"/>
              <a:gd name="G27" fmla="sin 10800 8592"/>
              <a:gd name="G28" fmla="cos 7866 8592"/>
              <a:gd name="G29" fmla="sin 7866 8592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7397760"/>
              <a:gd name="G36" fmla="sin G34 -7397760"/>
              <a:gd name="G37" fmla="+/ -7397760 8592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866 G39"/>
              <a:gd name="G43" fmla="sin 7866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6780 w 21600"/>
              <a:gd name="T5" fmla="*/ 1807 h 21600"/>
              <a:gd name="T6" fmla="*/ 7171 w 21600"/>
              <a:gd name="T7" fmla="*/ 2201 h 21600"/>
              <a:gd name="T8" fmla="*/ 15155 w 21600"/>
              <a:gd name="T9" fmla="*/ 4250 h 21600"/>
              <a:gd name="T10" fmla="*/ 24299 w 21600"/>
              <a:gd name="T11" fmla="*/ 10830 h 21600"/>
              <a:gd name="T12" fmla="*/ 20122 w 21600"/>
              <a:gd name="T13" fmla="*/ 14988 h 21600"/>
              <a:gd name="T14" fmla="*/ 15965 w 21600"/>
              <a:gd name="T15" fmla="*/ 10811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665" y="10817"/>
                </a:moveTo>
                <a:cubicBezTo>
                  <a:pt x="18665" y="10811"/>
                  <a:pt x="18666" y="10805"/>
                  <a:pt x="18666" y="10800"/>
                </a:cubicBezTo>
                <a:cubicBezTo>
                  <a:pt x="18666" y="6455"/>
                  <a:pt x="15144" y="2934"/>
                  <a:pt x="10800" y="2934"/>
                </a:cubicBezTo>
                <a:cubicBezTo>
                  <a:pt x="9749" y="2933"/>
                  <a:pt x="8709" y="3144"/>
                  <a:pt x="7741" y="3552"/>
                </a:cubicBezTo>
                <a:lnTo>
                  <a:pt x="6600" y="849"/>
                </a:lnTo>
                <a:cubicBezTo>
                  <a:pt x="7929" y="288"/>
                  <a:pt x="9357" y="-1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0808"/>
                  <a:pt x="21599" y="10816"/>
                  <a:pt x="21599" y="10824"/>
                </a:cubicBezTo>
                <a:lnTo>
                  <a:pt x="24299" y="10830"/>
                </a:lnTo>
                <a:lnTo>
                  <a:pt x="20122" y="14988"/>
                </a:lnTo>
                <a:lnTo>
                  <a:pt x="15965" y="10811"/>
                </a:lnTo>
                <a:lnTo>
                  <a:pt x="18665" y="10817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49186" name="Rectangle 2"/>
          <p:cNvSpPr>
            <a:spLocks noGrp="1" noChangeArrowheads="1"/>
          </p:cNvSpPr>
          <p:nvPr>
            <p:ph type="title"/>
          </p:nvPr>
        </p:nvSpPr>
        <p:spPr>
          <a:xfrm>
            <a:off x="2987675" y="0"/>
            <a:ext cx="6156325" cy="522288"/>
          </a:xfrm>
        </p:spPr>
        <p:txBody>
          <a:bodyPr/>
          <a:lstStyle/>
          <a:p>
            <a:pPr algn="r">
              <a:lnSpc>
                <a:spcPct val="60000"/>
              </a:lnSpc>
            </a:pPr>
            <a:r>
              <a:rPr lang="ru-RU" sz="2800" b="1" i="1" u="sng">
                <a:solidFill>
                  <a:srgbClr val="FFFFFF"/>
                </a:solidFill>
                <a:effectLst/>
              </a:rPr>
              <a:t>Элементы залегания пласта</a:t>
            </a:r>
            <a:r>
              <a:rPr lang="ru-RU" sz="2800"/>
              <a:t> </a:t>
            </a:r>
          </a:p>
        </p:txBody>
      </p:sp>
      <p:sp>
        <p:nvSpPr>
          <p:cNvPr id="349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214422"/>
            <a:ext cx="8643998" cy="863600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ru-RU" sz="2000" b="1" dirty="0">
                <a:solidFill>
                  <a:srgbClr val="33CC33"/>
                </a:solidFill>
              </a:rPr>
              <a:t>Линия</a:t>
            </a:r>
            <a:r>
              <a:rPr lang="ru-RU" sz="2000" b="1" dirty="0"/>
              <a:t> </a:t>
            </a:r>
            <a:r>
              <a:rPr lang="ru-RU" sz="2000" b="1" dirty="0">
                <a:solidFill>
                  <a:srgbClr val="33CC33"/>
                </a:solidFill>
              </a:rPr>
              <a:t>простирания</a:t>
            </a:r>
            <a:r>
              <a:rPr lang="ru-RU" sz="2000" b="1" dirty="0">
                <a:effectLst/>
              </a:rPr>
              <a:t> </a:t>
            </a:r>
            <a:r>
              <a:rPr lang="ru-RU" sz="2000" dirty="0">
                <a:effectLst/>
              </a:rPr>
              <a:t>– любая горизонтальная линия на поверхности пласта, т.е. линия пересечения поверхности пласта с любой горизонтальной плоскостью)</a:t>
            </a:r>
          </a:p>
        </p:txBody>
      </p:sp>
      <p:sp>
        <p:nvSpPr>
          <p:cNvPr id="349189" name="Line 5"/>
          <p:cNvSpPr>
            <a:spLocks noChangeShapeType="1"/>
          </p:cNvSpPr>
          <p:nvPr/>
        </p:nvSpPr>
        <p:spPr bwMode="auto">
          <a:xfrm>
            <a:off x="5076825" y="4868863"/>
            <a:ext cx="3238500" cy="0"/>
          </a:xfrm>
          <a:prstGeom prst="line">
            <a:avLst/>
          </a:prstGeom>
          <a:noFill/>
          <a:ln w="5715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49191" name="Line 7"/>
          <p:cNvSpPr>
            <a:spLocks noChangeShapeType="1"/>
          </p:cNvSpPr>
          <p:nvPr/>
        </p:nvSpPr>
        <p:spPr bwMode="auto">
          <a:xfrm flipH="1">
            <a:off x="5724525" y="4868863"/>
            <a:ext cx="1079500" cy="1223962"/>
          </a:xfrm>
          <a:prstGeom prst="line">
            <a:avLst/>
          </a:prstGeom>
          <a:noFill/>
          <a:ln w="57150">
            <a:solidFill>
              <a:srgbClr val="FF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49195" name="Freeform 11"/>
          <p:cNvSpPr>
            <a:spLocks/>
          </p:cNvSpPr>
          <p:nvPr/>
        </p:nvSpPr>
        <p:spPr bwMode="auto">
          <a:xfrm>
            <a:off x="3676650" y="4868863"/>
            <a:ext cx="3990975" cy="544512"/>
          </a:xfrm>
          <a:custGeom>
            <a:avLst/>
            <a:gdLst/>
            <a:ahLst/>
            <a:cxnLst>
              <a:cxn ang="0">
                <a:pos x="1380" y="0"/>
              </a:cxn>
              <a:cxn ang="0">
                <a:pos x="0" y="285"/>
              </a:cxn>
              <a:cxn ang="0">
                <a:pos x="1370" y="343"/>
              </a:cxn>
              <a:cxn ang="0">
                <a:pos x="2514" y="0"/>
              </a:cxn>
              <a:cxn ang="0">
                <a:pos x="1380" y="0"/>
              </a:cxn>
            </a:cxnLst>
            <a:rect l="0" t="0" r="r" b="b"/>
            <a:pathLst>
              <a:path w="2514" h="343">
                <a:moveTo>
                  <a:pt x="1380" y="0"/>
                </a:moveTo>
                <a:lnTo>
                  <a:pt x="0" y="285"/>
                </a:lnTo>
                <a:lnTo>
                  <a:pt x="1370" y="343"/>
                </a:lnTo>
                <a:lnTo>
                  <a:pt x="2514" y="0"/>
                </a:lnTo>
                <a:lnTo>
                  <a:pt x="1380" y="0"/>
                </a:lnTo>
                <a:close/>
              </a:path>
            </a:pathLst>
          </a:custGeom>
          <a:solidFill>
            <a:srgbClr val="C0C0C0">
              <a:alpha val="50000"/>
            </a:srgbClr>
          </a:solidFill>
          <a:ln w="254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49194" name="Line 10"/>
          <p:cNvSpPr>
            <a:spLocks noChangeShapeType="1"/>
          </p:cNvSpPr>
          <p:nvPr/>
        </p:nvSpPr>
        <p:spPr bwMode="auto">
          <a:xfrm flipH="1">
            <a:off x="4643438" y="4868863"/>
            <a:ext cx="2089150" cy="504825"/>
          </a:xfrm>
          <a:prstGeom prst="line">
            <a:avLst/>
          </a:prstGeom>
          <a:noFill/>
          <a:ln w="57150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49196" name="Rectangle 12"/>
          <p:cNvSpPr>
            <a:spLocks noChangeArrowheads="1"/>
          </p:cNvSpPr>
          <p:nvPr/>
        </p:nvSpPr>
        <p:spPr bwMode="auto">
          <a:xfrm>
            <a:off x="285720" y="2643183"/>
            <a:ext cx="8572560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80000"/>
              </a:lnSpc>
              <a:spcBef>
                <a:spcPct val="3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2000" dirty="0">
                <a:solidFill>
                  <a:srgbClr val="FF0000"/>
                </a:solidFill>
                <a:latin typeface="Arial Black" pitchFamily="34" charset="0"/>
              </a:rPr>
              <a:t>Направление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 </a:t>
            </a:r>
            <a:r>
              <a:rPr lang="ru-RU" sz="2000" dirty="0">
                <a:solidFill>
                  <a:srgbClr val="FF0000"/>
                </a:solidFill>
                <a:latin typeface="Arial Black" pitchFamily="34" charset="0"/>
              </a:rPr>
              <a:t>падения</a:t>
            </a:r>
            <a:r>
              <a:rPr lang="ru-RU" sz="2000" dirty="0"/>
              <a:t>  –</a:t>
            </a:r>
            <a:r>
              <a:rPr lang="ru-RU" sz="2000" i="1" dirty="0"/>
              <a:t>вектор</a:t>
            </a:r>
            <a:r>
              <a:rPr lang="ru-RU" sz="2000" dirty="0"/>
              <a:t>, проекция </a:t>
            </a:r>
            <a:r>
              <a:rPr lang="ru-RU" sz="2000" dirty="0" smtClean="0"/>
              <a:t>линии падения на горизонтальную </a:t>
            </a:r>
            <a:r>
              <a:rPr lang="ru-RU" sz="2000" dirty="0"/>
              <a:t>плоскость</a:t>
            </a:r>
          </a:p>
        </p:txBody>
      </p:sp>
      <p:sp>
        <p:nvSpPr>
          <p:cNvPr id="349198" name="Rectangle 14"/>
          <p:cNvSpPr>
            <a:spLocks noChangeArrowheads="1"/>
          </p:cNvSpPr>
          <p:nvPr/>
        </p:nvSpPr>
        <p:spPr bwMode="auto">
          <a:xfrm>
            <a:off x="285720" y="2000240"/>
            <a:ext cx="8358246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80000"/>
              </a:lnSpc>
              <a:spcBef>
                <a:spcPct val="3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2000" b="1" dirty="0">
                <a:solidFill>
                  <a:srgbClr val="FF33CC"/>
                </a:solidFill>
              </a:rPr>
              <a:t>Линия</a:t>
            </a:r>
            <a:r>
              <a:rPr lang="ru-RU" sz="20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000" b="1" dirty="0">
                <a:solidFill>
                  <a:srgbClr val="FF33CC"/>
                </a:solidFill>
              </a:rPr>
              <a:t>падения</a:t>
            </a:r>
            <a:r>
              <a:rPr lang="ru-RU" sz="2000" b="1" dirty="0"/>
              <a:t> </a:t>
            </a:r>
            <a:r>
              <a:rPr lang="ru-RU" sz="2000" dirty="0"/>
              <a:t>(</a:t>
            </a:r>
            <a:r>
              <a:rPr lang="ru-RU" sz="2000" dirty="0">
                <a:solidFill>
                  <a:srgbClr val="FF5050"/>
                </a:solidFill>
              </a:rPr>
              <a:t>восстания</a:t>
            </a: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  <a:r>
              <a:rPr lang="ru-RU" sz="2000" dirty="0"/>
              <a:t> – </a:t>
            </a:r>
            <a:r>
              <a:rPr lang="ru-RU" sz="2000" i="1" dirty="0"/>
              <a:t>вектор</a:t>
            </a:r>
            <a:r>
              <a:rPr lang="ru-RU" sz="2000" dirty="0"/>
              <a:t> на поверхности пласта, нормальный к линии простирания </a:t>
            </a:r>
            <a:r>
              <a:rPr lang="ru-RU" sz="2000" dirty="0" smtClean="0"/>
              <a:t>и </a:t>
            </a:r>
            <a:r>
              <a:rPr lang="ru-RU" sz="2000" dirty="0"/>
              <a:t>направленный вниз (</a:t>
            </a:r>
            <a:r>
              <a:rPr lang="ru-RU" sz="2000" dirty="0">
                <a:solidFill>
                  <a:srgbClr val="FF5050"/>
                </a:solidFill>
              </a:rPr>
              <a:t>вверх</a:t>
            </a:r>
            <a:r>
              <a:rPr lang="ru-RU" sz="2000" dirty="0"/>
              <a:t>)</a:t>
            </a:r>
          </a:p>
        </p:txBody>
      </p:sp>
      <p:sp>
        <p:nvSpPr>
          <p:cNvPr id="349199" name="Rectangle 15"/>
          <p:cNvSpPr>
            <a:spLocks noChangeArrowheads="1"/>
          </p:cNvSpPr>
          <p:nvPr/>
        </p:nvSpPr>
        <p:spPr bwMode="auto">
          <a:xfrm>
            <a:off x="285720" y="3357562"/>
            <a:ext cx="3563938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80000"/>
              </a:lnSpc>
              <a:spcBef>
                <a:spcPct val="3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2000" dirty="0">
                <a:latin typeface="Arial Black" pitchFamily="34" charset="0"/>
              </a:rPr>
              <a:t>Угол</a:t>
            </a: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 </a:t>
            </a:r>
            <a:r>
              <a:rPr lang="ru-RU" sz="2000" dirty="0">
                <a:latin typeface="Arial Black" pitchFamily="34" charset="0"/>
              </a:rPr>
              <a:t>падения </a:t>
            </a:r>
            <a:r>
              <a:rPr lang="ru-RU" sz="2000" dirty="0"/>
              <a:t>– </a:t>
            </a:r>
            <a:r>
              <a:rPr lang="ru-RU" sz="2000" i="1" dirty="0"/>
              <a:t>угол </a:t>
            </a:r>
            <a:r>
              <a:rPr lang="ru-RU" sz="2000" dirty="0"/>
              <a:t>между поверхностью пласта и горизонтальной плоскостью, т.е. между линией падения и направлением падения)</a:t>
            </a:r>
          </a:p>
        </p:txBody>
      </p:sp>
      <p:sp>
        <p:nvSpPr>
          <p:cNvPr id="349200" name="Line 16"/>
          <p:cNvSpPr>
            <a:spLocks noChangeShapeType="1"/>
          </p:cNvSpPr>
          <p:nvPr/>
        </p:nvSpPr>
        <p:spPr bwMode="auto">
          <a:xfrm flipV="1">
            <a:off x="6804025" y="3933825"/>
            <a:ext cx="863600" cy="935038"/>
          </a:xfrm>
          <a:prstGeom prst="line">
            <a:avLst/>
          </a:prstGeom>
          <a:noFill/>
          <a:ln w="57150">
            <a:solidFill>
              <a:srgbClr val="FF505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49203" name="Text Box 19"/>
          <p:cNvSpPr txBox="1">
            <a:spLocks noChangeArrowheads="1"/>
          </p:cNvSpPr>
          <p:nvPr/>
        </p:nvSpPr>
        <p:spPr bwMode="auto">
          <a:xfrm>
            <a:off x="214282" y="357166"/>
            <a:ext cx="8643998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ru-RU" sz="2000" dirty="0" smtClean="0"/>
              <a:t>Для </a:t>
            </a:r>
            <a:r>
              <a:rPr lang="ru-RU" sz="2000" dirty="0"/>
              <a:t>определения </a:t>
            </a:r>
            <a:r>
              <a:rPr lang="ru-RU" sz="2000" dirty="0" smtClean="0"/>
              <a:t> положения </a:t>
            </a:r>
            <a:r>
              <a:rPr lang="ru-RU" sz="2000" b="1" i="1" dirty="0" smtClean="0"/>
              <a:t>наклонно </a:t>
            </a:r>
            <a:r>
              <a:rPr lang="ru-RU" sz="2000" dirty="0" smtClean="0"/>
              <a:t>залегающего пласта  </a:t>
            </a:r>
            <a:r>
              <a:rPr lang="ru-RU" sz="2000" dirty="0"/>
              <a:t>в пространстве необходимо знать в какую сторону он погружается и под каким углом. Основные элементы геометрии пласта: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201" grpId="0" animBg="1"/>
      <p:bldP spid="349187" grpId="0" build="p"/>
      <p:bldP spid="349189" grpId="0" animBg="1"/>
      <p:bldP spid="349191" grpId="0" animBg="1"/>
      <p:bldP spid="349195" grpId="0" animBg="1"/>
      <p:bldP spid="349194" grpId="0" animBg="1"/>
      <p:bldP spid="349196" grpId="0"/>
      <p:bldP spid="349198" grpId="0"/>
      <p:bldP spid="349199" grpId="0"/>
      <p:bldP spid="34920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218" name="Picture 10"/>
          <p:cNvPicPr>
            <a:picLocks noChangeAspect="1" noChangeArrowheads="1"/>
          </p:cNvPicPr>
          <p:nvPr/>
        </p:nvPicPr>
        <p:blipFill>
          <a:blip r:embed="rId3">
            <a:lum bright="10000"/>
          </a:blip>
          <a:srcRect/>
          <a:stretch>
            <a:fillRect/>
          </a:stretch>
        </p:blipFill>
        <p:spPr bwMode="auto">
          <a:xfrm>
            <a:off x="-1588" y="1412875"/>
            <a:ext cx="4132263" cy="544512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350228" name="AutoShape 20"/>
          <p:cNvSpPr>
            <a:spLocks noChangeArrowheads="1"/>
          </p:cNvSpPr>
          <p:nvPr/>
        </p:nvSpPr>
        <p:spPr bwMode="auto">
          <a:xfrm>
            <a:off x="2989263" y="549275"/>
            <a:ext cx="287337" cy="1655763"/>
          </a:xfrm>
          <a:prstGeom prst="upArrow">
            <a:avLst>
              <a:gd name="adj1" fmla="val 31491"/>
              <a:gd name="adj2" fmla="val 144355"/>
            </a:avLst>
          </a:prstGeom>
          <a:gradFill rotWithShape="1">
            <a:gsLst>
              <a:gs pos="0">
                <a:schemeClr val="accent1"/>
              </a:gs>
              <a:gs pos="100000">
                <a:srgbClr val="FF0066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50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49738" y="285728"/>
            <a:ext cx="4643437" cy="307183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dirty="0">
                <a:solidFill>
                  <a:srgbClr val="66FF33"/>
                </a:solidFill>
                <a:effectLst/>
              </a:rPr>
              <a:t>Азимут простирания</a:t>
            </a:r>
            <a:r>
              <a:rPr lang="ru-RU" sz="2000" b="1" dirty="0">
                <a:effectLst/>
              </a:rPr>
              <a:t> </a:t>
            </a:r>
            <a:r>
              <a:rPr lang="ru-RU" sz="2000" dirty="0">
                <a:effectLst/>
              </a:rPr>
              <a:t>(правый векториальный угол между северным направлением истинного меридиана и линией простирания)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>
                <a:solidFill>
                  <a:srgbClr val="FF0066"/>
                </a:solidFill>
                <a:effectLst/>
              </a:rPr>
              <a:t>NB!</a:t>
            </a:r>
            <a:r>
              <a:rPr lang="en-US" sz="2000" dirty="0">
                <a:effectLst/>
              </a:rPr>
              <a:t> </a:t>
            </a:r>
            <a:r>
              <a:rPr lang="ru-RU" sz="2000" dirty="0">
                <a:effectLst/>
              </a:rPr>
              <a:t>Поскольку линия простирания скаляр, для нее могут быть замерены два </a:t>
            </a:r>
            <a:r>
              <a:rPr lang="ru-RU" sz="2000" i="1" dirty="0">
                <a:effectLst/>
              </a:rPr>
              <a:t>азимута простирания</a:t>
            </a:r>
            <a:r>
              <a:rPr lang="ru-RU" sz="2000" dirty="0">
                <a:effectLst/>
              </a:rPr>
              <a:t>, которые отличаются на 180</a:t>
            </a:r>
            <a:r>
              <a:rPr lang="en-US" sz="2000" dirty="0">
                <a:effectLst/>
              </a:rPr>
              <a:t>º</a:t>
            </a:r>
            <a:r>
              <a:rPr lang="ru-RU" sz="2000" dirty="0">
                <a:effectLst/>
              </a:rPr>
              <a:t>. Тем не менее, принято записывать азимуты простирания в </a:t>
            </a:r>
            <a:r>
              <a:rPr lang="ru-RU" sz="2000" b="1" dirty="0">
                <a:solidFill>
                  <a:srgbClr val="C00000"/>
                </a:solidFill>
                <a:effectLst/>
              </a:rPr>
              <a:t>северных</a:t>
            </a:r>
            <a:r>
              <a:rPr lang="ru-RU" sz="2000" dirty="0">
                <a:solidFill>
                  <a:srgbClr val="C00000"/>
                </a:solidFill>
                <a:effectLst/>
              </a:rPr>
              <a:t> </a:t>
            </a:r>
            <a:r>
              <a:rPr lang="ru-RU" sz="2000" dirty="0">
                <a:effectLst/>
              </a:rPr>
              <a:t>румбах, т.е. предпочтительнее писать                        </a:t>
            </a:r>
            <a:endParaRPr lang="ru-RU" sz="2000" dirty="0" smtClean="0">
              <a:effectLst/>
            </a:endParaRP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СЗ-325</a:t>
            </a:r>
            <a:r>
              <a:rPr lang="ru-RU" sz="2000" dirty="0" smtClean="0">
                <a:solidFill>
                  <a:srgbClr val="C00000"/>
                </a:solidFill>
                <a:effectLst/>
              </a:rPr>
              <a:t>, </a:t>
            </a:r>
            <a:r>
              <a:rPr lang="ru-RU" sz="2000" dirty="0">
                <a:effectLst/>
              </a:rPr>
              <a:t>а не </a:t>
            </a:r>
            <a:r>
              <a:rPr lang="ru-RU" sz="2000" b="1" dirty="0" smtClean="0">
                <a:effectLst/>
              </a:rPr>
              <a:t>ЮВ-145</a:t>
            </a:r>
            <a:r>
              <a:rPr lang="ru-RU" sz="2000" dirty="0" smtClean="0">
                <a:effectLst/>
              </a:rPr>
              <a:t>, </a:t>
            </a:r>
            <a:endParaRPr lang="ru-RU" sz="2000" dirty="0">
              <a:effectLst/>
            </a:endParaRP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СВ-30</a:t>
            </a:r>
            <a:r>
              <a:rPr lang="ru-RU" sz="2000" dirty="0" smtClean="0">
                <a:effectLst/>
              </a:rPr>
              <a:t>, </a:t>
            </a:r>
            <a:r>
              <a:rPr lang="ru-RU" sz="2000" dirty="0">
                <a:effectLst/>
              </a:rPr>
              <a:t>а не </a:t>
            </a:r>
            <a:r>
              <a:rPr lang="ru-RU" sz="2000" b="1" dirty="0" smtClean="0">
                <a:effectLst/>
              </a:rPr>
              <a:t>ЮЗ-210</a:t>
            </a:r>
            <a:endParaRPr lang="ru-RU" sz="2000" b="1" dirty="0">
              <a:effectLst/>
            </a:endParaRPr>
          </a:p>
        </p:txBody>
      </p:sp>
      <p:sp>
        <p:nvSpPr>
          <p:cNvPr id="350219" name="Line 11"/>
          <p:cNvSpPr>
            <a:spLocks noChangeShapeType="1"/>
          </p:cNvSpPr>
          <p:nvPr/>
        </p:nvSpPr>
        <p:spPr bwMode="auto">
          <a:xfrm flipH="1">
            <a:off x="2843213" y="1052513"/>
            <a:ext cx="504825" cy="2808287"/>
          </a:xfrm>
          <a:prstGeom prst="line">
            <a:avLst/>
          </a:prstGeom>
          <a:noFill/>
          <a:ln w="79375" cmpd="dbl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50221" name="AutoShape 13"/>
          <p:cNvSpPr>
            <a:spLocks noChangeArrowheads="1"/>
          </p:cNvSpPr>
          <p:nvPr/>
        </p:nvSpPr>
        <p:spPr bwMode="auto">
          <a:xfrm rot="3407771">
            <a:off x="2807494" y="1140619"/>
            <a:ext cx="576262" cy="647700"/>
          </a:xfrm>
          <a:custGeom>
            <a:avLst/>
            <a:gdLst>
              <a:gd name="G0" fmla="+- -8256861 0 0"/>
              <a:gd name="G1" fmla="+- -9879045 0 0"/>
              <a:gd name="G2" fmla="+- -8256861 0 -9879045"/>
              <a:gd name="G3" fmla="+- 10800 0 0"/>
              <a:gd name="G4" fmla="+- 0 0 -8256861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8944 0 0"/>
              <a:gd name="G9" fmla="+- 0 0 -9879045"/>
              <a:gd name="G10" fmla="+- 8944 0 2700"/>
              <a:gd name="G11" fmla="cos G10 -8256861"/>
              <a:gd name="G12" fmla="sin G10 -8256861"/>
              <a:gd name="G13" fmla="cos 13500 -8256861"/>
              <a:gd name="G14" fmla="sin 13500 -8256861"/>
              <a:gd name="G15" fmla="+- G11 10800 0"/>
              <a:gd name="G16" fmla="+- G12 10800 0"/>
              <a:gd name="G17" fmla="+- G13 10800 0"/>
              <a:gd name="G18" fmla="+- G14 10800 0"/>
              <a:gd name="G19" fmla="*/ 8944 1 2"/>
              <a:gd name="G20" fmla="+- G19 5400 0"/>
              <a:gd name="G21" fmla="cos G20 -8256861"/>
              <a:gd name="G22" fmla="sin G20 -8256861"/>
              <a:gd name="G23" fmla="+- G21 10800 0"/>
              <a:gd name="G24" fmla="+- G12 G23 G22"/>
              <a:gd name="G25" fmla="+- G22 G23 G11"/>
              <a:gd name="G26" fmla="cos 10800 -8256861"/>
              <a:gd name="G27" fmla="sin 10800 -8256861"/>
              <a:gd name="G28" fmla="cos 8944 -8256861"/>
              <a:gd name="G29" fmla="sin 8944 -8256861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9879045"/>
              <a:gd name="G36" fmla="sin G34 -9879045"/>
              <a:gd name="G37" fmla="+/ -9879045 -8256861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8944 G39"/>
              <a:gd name="G43" fmla="sin 8944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2728 w 21600"/>
              <a:gd name="T5" fmla="*/ 3624 h 21600"/>
              <a:gd name="T6" fmla="*/ 2187 w 21600"/>
              <a:gd name="T7" fmla="*/ 5975 h 21600"/>
              <a:gd name="T8" fmla="*/ 4115 w 21600"/>
              <a:gd name="T9" fmla="*/ 4857 h 21600"/>
              <a:gd name="T10" fmla="*/ 2866 w 21600"/>
              <a:gd name="T11" fmla="*/ -124 h 21600"/>
              <a:gd name="T12" fmla="*/ 7933 w 21600"/>
              <a:gd name="T13" fmla="*/ 680 h 21600"/>
              <a:gd name="T14" fmla="*/ 7130 w 21600"/>
              <a:gd name="T15" fmla="*/ 5747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5544" y="3563"/>
                </a:moveTo>
                <a:cubicBezTo>
                  <a:pt x="4497" y="4323"/>
                  <a:pt x="3628" y="5300"/>
                  <a:pt x="2996" y="6428"/>
                </a:cubicBezTo>
                <a:lnTo>
                  <a:pt x="1377" y="5521"/>
                </a:lnTo>
                <a:cubicBezTo>
                  <a:pt x="2140" y="4159"/>
                  <a:pt x="3190" y="2978"/>
                  <a:pt x="4453" y="2061"/>
                </a:cubicBezTo>
                <a:lnTo>
                  <a:pt x="2866" y="-124"/>
                </a:lnTo>
                <a:lnTo>
                  <a:pt x="7933" y="680"/>
                </a:lnTo>
                <a:lnTo>
                  <a:pt x="7130" y="5747"/>
                </a:lnTo>
                <a:lnTo>
                  <a:pt x="5544" y="3563"/>
                </a:lnTo>
                <a:close/>
              </a:path>
            </a:pathLst>
          </a:cu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50223" name="AutoShape 15"/>
          <p:cNvSpPr>
            <a:spLocks noChangeArrowheads="1"/>
          </p:cNvSpPr>
          <p:nvPr/>
        </p:nvSpPr>
        <p:spPr bwMode="auto">
          <a:xfrm rot="3407771">
            <a:off x="2916238" y="1773238"/>
            <a:ext cx="738187" cy="738187"/>
          </a:xfrm>
          <a:custGeom>
            <a:avLst/>
            <a:gdLst>
              <a:gd name="G0" fmla="+- 2981799 0 0"/>
              <a:gd name="G1" fmla="+- 11664386 0 0"/>
              <a:gd name="G2" fmla="+- 2981799 0 11664386"/>
              <a:gd name="G3" fmla="+- 10800 0 0"/>
              <a:gd name="G4" fmla="+- 0 0 2981799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962 0 0"/>
              <a:gd name="G9" fmla="+- 0 0 11664386"/>
              <a:gd name="G10" fmla="+- 7962 0 2700"/>
              <a:gd name="G11" fmla="cos G10 2981799"/>
              <a:gd name="G12" fmla="sin G10 2981799"/>
              <a:gd name="G13" fmla="cos 13500 2981799"/>
              <a:gd name="G14" fmla="sin 13500 2981799"/>
              <a:gd name="G15" fmla="+- G11 10800 0"/>
              <a:gd name="G16" fmla="+- G12 10800 0"/>
              <a:gd name="G17" fmla="+- G13 10800 0"/>
              <a:gd name="G18" fmla="+- G14 10800 0"/>
              <a:gd name="G19" fmla="*/ 7962 1 2"/>
              <a:gd name="G20" fmla="+- G19 5400 0"/>
              <a:gd name="G21" fmla="cos G20 2981799"/>
              <a:gd name="G22" fmla="sin G20 2981799"/>
              <a:gd name="G23" fmla="+- G21 10800 0"/>
              <a:gd name="G24" fmla="+- G12 G23 G22"/>
              <a:gd name="G25" fmla="+- G22 G23 G11"/>
              <a:gd name="G26" fmla="cos 10800 2981799"/>
              <a:gd name="G27" fmla="sin 10800 2981799"/>
              <a:gd name="G28" fmla="cos 7962 2981799"/>
              <a:gd name="G29" fmla="sin 7962 2981799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11664386"/>
              <a:gd name="G36" fmla="sin G34 11664386"/>
              <a:gd name="G37" fmla="+/ 11664386 2981799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962 G39"/>
              <a:gd name="G43" fmla="sin 7962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4800 w 21600"/>
              <a:gd name="T5" fmla="*/ 768 h 21600"/>
              <a:gd name="T6" fmla="*/ 1424 w 21600"/>
              <a:gd name="T7" fmla="*/ 11129 h 21600"/>
              <a:gd name="T8" fmla="*/ 13749 w 21600"/>
              <a:gd name="T9" fmla="*/ 3404 h 21600"/>
              <a:gd name="T10" fmla="*/ 20262 w 21600"/>
              <a:gd name="T11" fmla="*/ 20428 h 21600"/>
              <a:gd name="T12" fmla="*/ 14438 w 21600"/>
              <a:gd name="T13" fmla="*/ 20377 h 21600"/>
              <a:gd name="T14" fmla="*/ 14488 w 21600"/>
              <a:gd name="T15" fmla="*/ 1455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380" y="16478"/>
                </a:moveTo>
                <a:cubicBezTo>
                  <a:pt x="17904" y="14981"/>
                  <a:pt x="18762" y="12935"/>
                  <a:pt x="18762" y="10800"/>
                </a:cubicBezTo>
                <a:cubicBezTo>
                  <a:pt x="18762" y="6402"/>
                  <a:pt x="15197" y="2838"/>
                  <a:pt x="10800" y="2838"/>
                </a:cubicBezTo>
                <a:cubicBezTo>
                  <a:pt x="6402" y="2838"/>
                  <a:pt x="2838" y="6402"/>
                  <a:pt x="2838" y="10800"/>
                </a:cubicBezTo>
                <a:cubicBezTo>
                  <a:pt x="2837" y="10893"/>
                  <a:pt x="2839" y="10986"/>
                  <a:pt x="2842" y="11080"/>
                </a:cubicBezTo>
                <a:lnTo>
                  <a:pt x="6" y="11179"/>
                </a:lnTo>
                <a:cubicBezTo>
                  <a:pt x="2" y="11053"/>
                  <a:pt x="0" y="10926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3696"/>
                  <a:pt x="20436" y="16472"/>
                  <a:pt x="18370" y="18502"/>
                </a:cubicBezTo>
                <a:lnTo>
                  <a:pt x="20262" y="20428"/>
                </a:lnTo>
                <a:lnTo>
                  <a:pt x="14438" y="20377"/>
                </a:lnTo>
                <a:lnTo>
                  <a:pt x="14488" y="14553"/>
                </a:lnTo>
                <a:lnTo>
                  <a:pt x="16380" y="16478"/>
                </a:lnTo>
                <a:close/>
              </a:path>
            </a:pathLst>
          </a:cu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50224" name="Text Box 16"/>
          <p:cNvSpPr txBox="1">
            <a:spLocks noChangeArrowheads="1"/>
          </p:cNvSpPr>
          <p:nvPr/>
        </p:nvSpPr>
        <p:spPr bwMode="auto">
          <a:xfrm>
            <a:off x="3348038" y="836613"/>
            <a:ext cx="382587" cy="425450"/>
          </a:xfrm>
          <a:prstGeom prst="rect">
            <a:avLst/>
          </a:prstGeom>
          <a:solidFill>
            <a:srgbClr val="333333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>
                <a:solidFill>
                  <a:srgbClr val="66FF33"/>
                </a:solidFill>
                <a:latin typeface="Arial Black" pitchFamily="34" charset="0"/>
              </a:rPr>
              <a:t>1</a:t>
            </a:r>
          </a:p>
        </p:txBody>
      </p:sp>
      <p:sp>
        <p:nvSpPr>
          <p:cNvPr id="350226" name="Text Box 18"/>
          <p:cNvSpPr txBox="1">
            <a:spLocks noChangeArrowheads="1"/>
          </p:cNvSpPr>
          <p:nvPr/>
        </p:nvSpPr>
        <p:spPr bwMode="auto">
          <a:xfrm>
            <a:off x="3419475" y="2133600"/>
            <a:ext cx="382588" cy="425450"/>
          </a:xfrm>
          <a:prstGeom prst="rect">
            <a:avLst/>
          </a:prstGeom>
          <a:solidFill>
            <a:srgbClr val="333333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>
                <a:solidFill>
                  <a:srgbClr val="66FF33"/>
                </a:solidFill>
                <a:latin typeface="Arial Black" pitchFamily="34" charset="0"/>
              </a:rPr>
              <a:t>2</a:t>
            </a:r>
          </a:p>
        </p:txBody>
      </p:sp>
      <p:sp>
        <p:nvSpPr>
          <p:cNvPr id="350230" name="Rectangle 22"/>
          <p:cNvSpPr>
            <a:spLocks noChangeArrowheads="1"/>
          </p:cNvSpPr>
          <p:nvPr/>
        </p:nvSpPr>
        <p:spPr bwMode="auto">
          <a:xfrm>
            <a:off x="4286248" y="3357562"/>
            <a:ext cx="4610100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85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2000" b="1" dirty="0">
                <a:solidFill>
                  <a:srgbClr val="FF33CC"/>
                </a:solidFill>
              </a:rPr>
              <a:t>Азимут</a:t>
            </a:r>
            <a:r>
              <a:rPr lang="ru-RU" sz="2000" b="1" dirty="0"/>
              <a:t> </a:t>
            </a:r>
            <a:r>
              <a:rPr lang="ru-RU" sz="2000" b="1" dirty="0">
                <a:solidFill>
                  <a:srgbClr val="FF33CC"/>
                </a:solidFill>
              </a:rPr>
              <a:t>падения</a:t>
            </a:r>
            <a:r>
              <a:rPr lang="ru-RU" sz="2000" b="1" dirty="0"/>
              <a:t> </a:t>
            </a:r>
            <a:r>
              <a:rPr lang="ru-RU" sz="2000" dirty="0"/>
              <a:t>(правый векториальный угол между северным направлением истинного меридиана и направлением падения)</a:t>
            </a:r>
          </a:p>
          <a:p>
            <a:pPr>
              <a:lnSpc>
                <a:spcPct val="85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sz="2000" dirty="0">
                <a:solidFill>
                  <a:srgbClr val="FF0066"/>
                </a:solidFill>
              </a:rPr>
              <a:t>NB!</a:t>
            </a:r>
            <a:r>
              <a:rPr lang="en-US" sz="2000" dirty="0"/>
              <a:t> </a:t>
            </a:r>
            <a:r>
              <a:rPr lang="ru-RU" sz="2000" dirty="0"/>
              <a:t>Поскольку направление падения –</a:t>
            </a:r>
            <a:r>
              <a:rPr lang="en-US" sz="2000" dirty="0"/>
              <a:t> </a:t>
            </a:r>
            <a:r>
              <a:rPr lang="ru-RU" sz="2000" dirty="0"/>
              <a:t>вектор, </a:t>
            </a:r>
            <a:r>
              <a:rPr lang="ru-RU" sz="2000" i="1" dirty="0"/>
              <a:t>азимут падения</a:t>
            </a:r>
            <a:r>
              <a:rPr lang="ru-RU" sz="2000" dirty="0"/>
              <a:t> может быть только один. Именно поэтому при определении элементов залегания наклонных слоев </a:t>
            </a:r>
            <a:r>
              <a:rPr lang="ru-RU" sz="2000" b="1" dirty="0"/>
              <a:t>ВСЕГДА</a:t>
            </a:r>
            <a:r>
              <a:rPr lang="ru-RU" sz="2000" dirty="0"/>
              <a:t> измеряют азимут падения!</a:t>
            </a:r>
          </a:p>
        </p:txBody>
      </p:sp>
      <p:sp>
        <p:nvSpPr>
          <p:cNvPr id="350231" name="Line 23"/>
          <p:cNvSpPr>
            <a:spLocks noChangeShapeType="1"/>
          </p:cNvSpPr>
          <p:nvPr/>
        </p:nvSpPr>
        <p:spPr bwMode="auto">
          <a:xfrm flipH="1">
            <a:off x="177800" y="3716338"/>
            <a:ext cx="865188" cy="290512"/>
          </a:xfrm>
          <a:prstGeom prst="line">
            <a:avLst/>
          </a:prstGeom>
          <a:noFill/>
          <a:ln w="79375" cmpd="dbl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50232" name="AutoShape 24"/>
          <p:cNvSpPr>
            <a:spLocks noChangeArrowheads="1"/>
          </p:cNvSpPr>
          <p:nvPr/>
        </p:nvSpPr>
        <p:spPr bwMode="auto">
          <a:xfrm rot="3407771">
            <a:off x="10318" y="3415507"/>
            <a:ext cx="576263" cy="768350"/>
          </a:xfrm>
          <a:custGeom>
            <a:avLst/>
            <a:gdLst>
              <a:gd name="G0" fmla="+- -3889181 0 0"/>
              <a:gd name="G1" fmla="+- -11583344 0 0"/>
              <a:gd name="G2" fmla="+- -3889181 0 -11583344"/>
              <a:gd name="G3" fmla="+- 10800 0 0"/>
              <a:gd name="G4" fmla="+- 0 0 -3889181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6030 0 0"/>
              <a:gd name="G9" fmla="+- 0 0 -11583344"/>
              <a:gd name="G10" fmla="+- 6030 0 2700"/>
              <a:gd name="G11" fmla="cos G10 -3889181"/>
              <a:gd name="G12" fmla="sin G10 -3889181"/>
              <a:gd name="G13" fmla="cos 13500 -3889181"/>
              <a:gd name="G14" fmla="sin 13500 -3889181"/>
              <a:gd name="G15" fmla="+- G11 10800 0"/>
              <a:gd name="G16" fmla="+- G12 10800 0"/>
              <a:gd name="G17" fmla="+- G13 10800 0"/>
              <a:gd name="G18" fmla="+- G14 10800 0"/>
              <a:gd name="G19" fmla="*/ 6030 1 2"/>
              <a:gd name="G20" fmla="+- G19 5400 0"/>
              <a:gd name="G21" fmla="cos G20 -3889181"/>
              <a:gd name="G22" fmla="sin G20 -3889181"/>
              <a:gd name="G23" fmla="+- G21 10800 0"/>
              <a:gd name="G24" fmla="+- G12 G23 G22"/>
              <a:gd name="G25" fmla="+- G22 G23 G11"/>
              <a:gd name="G26" fmla="cos 10800 -3889181"/>
              <a:gd name="G27" fmla="sin 10800 -3889181"/>
              <a:gd name="G28" fmla="cos 6030 -3889181"/>
              <a:gd name="G29" fmla="sin 6030 -3889181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583344"/>
              <a:gd name="G36" fmla="sin G34 -11583344"/>
              <a:gd name="G37" fmla="+/ -11583344 -3889181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6030 G39"/>
              <a:gd name="G43" fmla="sin 603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5722 w 21600"/>
              <a:gd name="T5" fmla="*/ 1268 h 21600"/>
              <a:gd name="T6" fmla="*/ 2398 w 21600"/>
              <a:gd name="T7" fmla="*/ 10322 h 21600"/>
              <a:gd name="T8" fmla="*/ 7964 w 21600"/>
              <a:gd name="T9" fmla="*/ 5478 h 21600"/>
              <a:gd name="T10" fmla="*/ 17683 w 21600"/>
              <a:gd name="T11" fmla="*/ -814 h 21600"/>
              <a:gd name="T12" fmla="*/ 19464 w 21600"/>
              <a:gd name="T13" fmla="*/ 6154 h 21600"/>
              <a:gd name="T14" fmla="*/ 12497 w 21600"/>
              <a:gd name="T15" fmla="*/ 7935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3874" y="5612"/>
                </a:moveTo>
                <a:cubicBezTo>
                  <a:pt x="12943" y="5061"/>
                  <a:pt x="11881" y="4770"/>
                  <a:pt x="10800" y="4770"/>
                </a:cubicBezTo>
                <a:cubicBezTo>
                  <a:pt x="7602" y="4769"/>
                  <a:pt x="4961" y="7265"/>
                  <a:pt x="4779" y="10457"/>
                </a:cubicBezTo>
                <a:lnTo>
                  <a:pt x="17" y="10187"/>
                </a:lnTo>
                <a:cubicBezTo>
                  <a:pt x="342" y="4469"/>
                  <a:pt x="5073" y="-1"/>
                  <a:pt x="10800" y="0"/>
                </a:cubicBezTo>
                <a:cubicBezTo>
                  <a:pt x="12737" y="0"/>
                  <a:pt x="14639" y="521"/>
                  <a:pt x="16306" y="1509"/>
                </a:cubicBezTo>
                <a:lnTo>
                  <a:pt x="17683" y="-814"/>
                </a:lnTo>
                <a:lnTo>
                  <a:pt x="19464" y="6154"/>
                </a:lnTo>
                <a:lnTo>
                  <a:pt x="12497" y="7935"/>
                </a:lnTo>
                <a:lnTo>
                  <a:pt x="13874" y="5612"/>
                </a:lnTo>
                <a:close/>
              </a:path>
            </a:pathLst>
          </a:custGeom>
          <a:solidFill>
            <a:srgbClr val="FF00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50233" name="AutoShape 25"/>
          <p:cNvSpPr>
            <a:spLocks noChangeArrowheads="1"/>
          </p:cNvSpPr>
          <p:nvPr/>
        </p:nvSpPr>
        <p:spPr bwMode="auto">
          <a:xfrm>
            <a:off x="34925" y="2565400"/>
            <a:ext cx="287338" cy="1655763"/>
          </a:xfrm>
          <a:prstGeom prst="upArrow">
            <a:avLst>
              <a:gd name="adj1" fmla="val 31491"/>
              <a:gd name="adj2" fmla="val 144354"/>
            </a:avLst>
          </a:prstGeom>
          <a:gradFill rotWithShape="1">
            <a:gsLst>
              <a:gs pos="0">
                <a:schemeClr val="accent1"/>
              </a:gs>
              <a:gs pos="100000">
                <a:srgbClr val="FF0066"/>
              </a:gs>
            </a:gsLst>
            <a:lin ang="5400000" scaled="1"/>
          </a:gradFill>
          <a:ln w="1905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50234" name="Line 26"/>
          <p:cNvSpPr>
            <a:spLocks noChangeShapeType="1"/>
          </p:cNvSpPr>
          <p:nvPr/>
        </p:nvSpPr>
        <p:spPr bwMode="auto">
          <a:xfrm flipV="1">
            <a:off x="611188" y="5876925"/>
            <a:ext cx="1008062" cy="288925"/>
          </a:xfrm>
          <a:prstGeom prst="line">
            <a:avLst/>
          </a:prstGeom>
          <a:noFill/>
          <a:ln w="79375" cmpd="dbl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50235" name="AutoShape 27"/>
          <p:cNvSpPr>
            <a:spLocks noChangeArrowheads="1"/>
          </p:cNvSpPr>
          <p:nvPr/>
        </p:nvSpPr>
        <p:spPr bwMode="auto">
          <a:xfrm rot="3407771">
            <a:off x="1367631" y="5625307"/>
            <a:ext cx="576263" cy="647700"/>
          </a:xfrm>
          <a:custGeom>
            <a:avLst/>
            <a:gdLst>
              <a:gd name="G0" fmla="+- 6373872 0 0"/>
              <a:gd name="G1" fmla="+- -10612265 0 0"/>
              <a:gd name="G2" fmla="+- 6373872 0 -10612265"/>
              <a:gd name="G3" fmla="+- 10800 0 0"/>
              <a:gd name="G4" fmla="+- 0 0 6373872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6593 0 0"/>
              <a:gd name="G9" fmla="+- 0 0 -10612265"/>
              <a:gd name="G10" fmla="+- 6593 0 2700"/>
              <a:gd name="G11" fmla="cos G10 6373872"/>
              <a:gd name="G12" fmla="sin G10 6373872"/>
              <a:gd name="G13" fmla="cos 13500 6373872"/>
              <a:gd name="G14" fmla="sin 13500 6373872"/>
              <a:gd name="G15" fmla="+- G11 10800 0"/>
              <a:gd name="G16" fmla="+- G12 10800 0"/>
              <a:gd name="G17" fmla="+- G13 10800 0"/>
              <a:gd name="G18" fmla="+- G14 10800 0"/>
              <a:gd name="G19" fmla="*/ 6593 1 2"/>
              <a:gd name="G20" fmla="+- G19 5400 0"/>
              <a:gd name="G21" fmla="cos G20 6373872"/>
              <a:gd name="G22" fmla="sin G20 6373872"/>
              <a:gd name="G23" fmla="+- G21 10800 0"/>
              <a:gd name="G24" fmla="+- G12 G23 G22"/>
              <a:gd name="G25" fmla="+- G22 G23 G11"/>
              <a:gd name="G26" fmla="cos 10800 6373872"/>
              <a:gd name="G27" fmla="sin 10800 6373872"/>
              <a:gd name="G28" fmla="cos 6593 6373872"/>
              <a:gd name="G29" fmla="sin 6593 6373872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0612265"/>
              <a:gd name="G36" fmla="sin G34 -10612265"/>
              <a:gd name="G37" fmla="+/ -10612265 6373872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6593 G39"/>
              <a:gd name="G43" fmla="sin 6593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9925 w 21600"/>
              <a:gd name="T5" fmla="*/ 5023 h 21600"/>
              <a:gd name="T6" fmla="*/ 2531 w 21600"/>
              <a:gd name="T7" fmla="*/ 8102 h 21600"/>
              <a:gd name="T8" fmla="*/ 16370 w 21600"/>
              <a:gd name="T9" fmla="*/ 7273 h 21600"/>
              <a:gd name="T10" fmla="*/ 9094 w 21600"/>
              <a:gd name="T11" fmla="*/ 24191 h 21600"/>
              <a:gd name="T12" fmla="*/ 4935 w 21600"/>
              <a:gd name="T13" fmla="*/ 18820 h 21600"/>
              <a:gd name="T14" fmla="*/ 10308 w 21600"/>
              <a:gd name="T15" fmla="*/ 14661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967" y="17340"/>
                </a:moveTo>
                <a:cubicBezTo>
                  <a:pt x="10243" y="17375"/>
                  <a:pt x="10521" y="17393"/>
                  <a:pt x="10800" y="17393"/>
                </a:cubicBezTo>
                <a:cubicBezTo>
                  <a:pt x="14441" y="17393"/>
                  <a:pt x="17393" y="14441"/>
                  <a:pt x="17393" y="10800"/>
                </a:cubicBezTo>
                <a:cubicBezTo>
                  <a:pt x="17393" y="7158"/>
                  <a:pt x="14441" y="4207"/>
                  <a:pt x="10800" y="4207"/>
                </a:cubicBezTo>
                <a:cubicBezTo>
                  <a:pt x="7946" y="4206"/>
                  <a:pt x="5417" y="6042"/>
                  <a:pt x="4532" y="8755"/>
                </a:cubicBezTo>
                <a:lnTo>
                  <a:pt x="532" y="7450"/>
                </a:lnTo>
                <a:cubicBezTo>
                  <a:pt x="1982" y="3006"/>
                  <a:pt x="6125" y="-1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cubicBezTo>
                  <a:pt x="10343" y="21600"/>
                  <a:pt x="9888" y="21571"/>
                  <a:pt x="9435" y="21513"/>
                </a:cubicBezTo>
                <a:lnTo>
                  <a:pt x="9094" y="24191"/>
                </a:lnTo>
                <a:lnTo>
                  <a:pt x="4935" y="18820"/>
                </a:lnTo>
                <a:lnTo>
                  <a:pt x="10308" y="14661"/>
                </a:lnTo>
                <a:lnTo>
                  <a:pt x="9967" y="17340"/>
                </a:lnTo>
                <a:close/>
              </a:path>
            </a:pathLst>
          </a:custGeom>
          <a:solidFill>
            <a:srgbClr val="FF00FF"/>
          </a:solidFill>
          <a:ln w="12700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50236" name="AutoShape 28"/>
          <p:cNvSpPr>
            <a:spLocks noChangeArrowheads="1"/>
          </p:cNvSpPr>
          <p:nvPr/>
        </p:nvSpPr>
        <p:spPr bwMode="auto">
          <a:xfrm>
            <a:off x="1476375" y="4437063"/>
            <a:ext cx="287338" cy="1655762"/>
          </a:xfrm>
          <a:prstGeom prst="upArrow">
            <a:avLst>
              <a:gd name="adj1" fmla="val 31491"/>
              <a:gd name="adj2" fmla="val 144354"/>
            </a:avLst>
          </a:prstGeom>
          <a:gradFill rotWithShape="1">
            <a:gsLst>
              <a:gs pos="0">
                <a:schemeClr val="accent1"/>
              </a:gs>
              <a:gs pos="100000">
                <a:srgbClr val="FF0066"/>
              </a:gs>
            </a:gsLst>
            <a:lin ang="5400000" scaled="1"/>
          </a:gradFill>
          <a:ln w="19050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0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0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0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0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0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0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0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50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0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0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50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0228" grpId="0" animBg="1"/>
      <p:bldP spid="350219" grpId="0" animBg="1"/>
      <p:bldP spid="350221" grpId="0" animBg="1"/>
      <p:bldP spid="350223" grpId="0" animBg="1"/>
      <p:bldP spid="350224" grpId="0" animBg="1" autoUpdateAnimBg="0"/>
      <p:bldP spid="350226" grpId="0" animBg="1" autoUpdateAnimBg="0"/>
      <p:bldP spid="350230" grpId="0"/>
      <p:bldP spid="350231" grpId="0" animBg="1"/>
      <p:bldP spid="350232" grpId="0" animBg="1"/>
      <p:bldP spid="350233" grpId="0" animBg="1"/>
      <p:bldP spid="350234" grpId="0" animBg="1"/>
      <p:bldP spid="350235" grpId="0" animBg="1"/>
      <p:bldP spid="35023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5795963" cy="404813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i="1" u="sng">
                <a:solidFill>
                  <a:schemeClr val="tx1"/>
                </a:solidFill>
                <a:effectLst/>
              </a:rPr>
              <a:t>Устройство горного компаса</a:t>
            </a:r>
            <a:r>
              <a:rPr lang="ru-RU" sz="2800" b="1"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362524" name="Text Box 28"/>
          <p:cNvSpPr txBox="1">
            <a:spLocks noChangeArrowheads="1"/>
          </p:cNvSpPr>
          <p:nvPr/>
        </p:nvSpPr>
        <p:spPr bwMode="auto">
          <a:xfrm>
            <a:off x="500002" y="3571876"/>
            <a:ext cx="8643998" cy="2970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42925" indent="-542925">
              <a:lnSpc>
                <a:spcPct val="85000"/>
              </a:lnSpc>
            </a:pPr>
            <a:r>
              <a:rPr lang="ru-RU" sz="2000" dirty="0">
                <a:latin typeface="Arial Black" pitchFamily="34" charset="0"/>
              </a:rPr>
              <a:t>1</a:t>
            </a:r>
            <a:r>
              <a:rPr lang="ru-RU" sz="2000" dirty="0"/>
              <a:t> – пластина; </a:t>
            </a:r>
          </a:p>
          <a:p>
            <a:pPr marL="542925" indent="-542925">
              <a:lnSpc>
                <a:spcPct val="85000"/>
              </a:lnSpc>
            </a:pPr>
            <a:r>
              <a:rPr lang="ru-RU" sz="2000" dirty="0">
                <a:latin typeface="Arial Black" pitchFamily="34" charset="0"/>
              </a:rPr>
              <a:t>2</a:t>
            </a:r>
            <a:r>
              <a:rPr lang="ru-RU" sz="2000" dirty="0"/>
              <a:t> – лимб (</a:t>
            </a:r>
            <a:r>
              <a:rPr lang="ru-RU" sz="2000" b="1" dirty="0">
                <a:solidFill>
                  <a:srgbClr val="C00000"/>
                </a:solidFill>
              </a:rPr>
              <a:t>0 –360</a:t>
            </a:r>
            <a:r>
              <a:rPr lang="ru-RU" sz="2000" b="1" dirty="0">
                <a:solidFill>
                  <a:srgbClr val="C00000"/>
                </a:solidFill>
                <a:sym typeface="Symbol" pitchFamily="18" charset="2"/>
              </a:rPr>
              <a:t></a:t>
            </a:r>
            <a:r>
              <a:rPr lang="ru-RU" sz="2000" dirty="0">
                <a:sym typeface="Symbol" pitchFamily="18" charset="2"/>
              </a:rPr>
              <a:t>)</a:t>
            </a:r>
            <a:r>
              <a:rPr lang="ru-RU" sz="2000" dirty="0"/>
              <a:t>; </a:t>
            </a:r>
          </a:p>
          <a:p>
            <a:pPr marL="542925" indent="-542925">
              <a:lnSpc>
                <a:spcPct val="85000"/>
              </a:lnSpc>
            </a:pPr>
            <a:r>
              <a:rPr lang="ru-RU" sz="2000" dirty="0">
                <a:latin typeface="Arial Black" pitchFamily="34" charset="0"/>
              </a:rPr>
              <a:t>3</a:t>
            </a:r>
            <a:r>
              <a:rPr lang="ru-RU" sz="2000" dirty="0"/>
              <a:t> – магнитная стрелка; </a:t>
            </a:r>
          </a:p>
          <a:p>
            <a:pPr marL="542925" indent="-542925">
              <a:lnSpc>
                <a:spcPct val="85000"/>
              </a:lnSpc>
            </a:pPr>
            <a:r>
              <a:rPr lang="ru-RU" sz="2000" dirty="0">
                <a:latin typeface="Arial Black" pitchFamily="34" charset="0"/>
              </a:rPr>
              <a:t>4</a:t>
            </a:r>
            <a:r>
              <a:rPr lang="ru-RU" sz="2000" dirty="0"/>
              <a:t> – кнопка арретира магнитной стрелки; </a:t>
            </a:r>
          </a:p>
          <a:p>
            <a:pPr marL="542925" indent="-542925">
              <a:lnSpc>
                <a:spcPct val="85000"/>
              </a:lnSpc>
            </a:pPr>
            <a:r>
              <a:rPr lang="ru-RU" sz="2000" dirty="0">
                <a:latin typeface="Arial Black" pitchFamily="34" charset="0"/>
              </a:rPr>
              <a:t>5</a:t>
            </a:r>
            <a:r>
              <a:rPr lang="ru-RU" sz="2000" dirty="0"/>
              <a:t> – отвес (кнопка арретира на обратной стороне компаса);  </a:t>
            </a:r>
          </a:p>
          <a:p>
            <a:pPr marL="542925" indent="-542925">
              <a:lnSpc>
                <a:spcPct val="85000"/>
              </a:lnSpc>
            </a:pPr>
            <a:r>
              <a:rPr lang="ru-RU" sz="2000" dirty="0">
                <a:latin typeface="Arial Black" pitchFamily="34" charset="0"/>
              </a:rPr>
              <a:t>6</a:t>
            </a:r>
            <a:r>
              <a:rPr lang="ru-RU" sz="2000" dirty="0"/>
              <a:t> – шкала отвеса (</a:t>
            </a:r>
            <a:r>
              <a:rPr lang="ru-RU" sz="2000" b="1" dirty="0">
                <a:solidFill>
                  <a:srgbClr val="C00000"/>
                </a:solidFill>
              </a:rPr>
              <a:t>90</a:t>
            </a:r>
            <a:r>
              <a:rPr lang="ru-RU" sz="2000" b="1" dirty="0">
                <a:solidFill>
                  <a:srgbClr val="C00000"/>
                </a:solidFill>
                <a:sym typeface="Symbol" pitchFamily="18" charset="2"/>
              </a:rPr>
              <a:t></a:t>
            </a:r>
            <a:r>
              <a:rPr lang="ru-RU" sz="2000" b="1" dirty="0">
                <a:solidFill>
                  <a:srgbClr val="C00000"/>
                </a:solidFill>
              </a:rPr>
              <a:t> – 0 – 90</a:t>
            </a:r>
            <a:r>
              <a:rPr lang="ru-RU" sz="2000" b="1" dirty="0">
                <a:solidFill>
                  <a:srgbClr val="C00000"/>
                </a:solidFill>
                <a:sym typeface="Symbol" pitchFamily="18" charset="2"/>
              </a:rPr>
              <a:t></a:t>
            </a:r>
            <a:r>
              <a:rPr lang="ru-RU" sz="2000" b="1" dirty="0">
                <a:sym typeface="Symbol" pitchFamily="18" charset="2"/>
              </a:rPr>
              <a:t>)</a:t>
            </a:r>
            <a:r>
              <a:rPr lang="ru-RU" sz="2000" dirty="0"/>
              <a:t>; </a:t>
            </a:r>
          </a:p>
          <a:p>
            <a:pPr marL="542925" indent="-542925">
              <a:lnSpc>
                <a:spcPct val="85000"/>
              </a:lnSpc>
            </a:pPr>
            <a:r>
              <a:rPr lang="ru-RU" sz="2000" dirty="0">
                <a:latin typeface="Arial Black" pitchFamily="34" charset="0"/>
              </a:rPr>
              <a:t>7</a:t>
            </a:r>
            <a:r>
              <a:rPr lang="ru-RU" sz="2000" dirty="0"/>
              <a:t> – пузырьковый уровень; </a:t>
            </a:r>
          </a:p>
          <a:p>
            <a:pPr marL="542925" indent="-542925">
              <a:lnSpc>
                <a:spcPct val="85000"/>
              </a:lnSpc>
            </a:pPr>
            <a:r>
              <a:rPr lang="ru-RU" sz="2000" dirty="0">
                <a:latin typeface="Arial Black" pitchFamily="34" charset="0"/>
              </a:rPr>
              <a:t>8</a:t>
            </a:r>
            <a:r>
              <a:rPr lang="ru-RU" sz="2000" dirty="0"/>
              <a:t> – зеркало, </a:t>
            </a:r>
          </a:p>
          <a:p>
            <a:pPr marL="542925" indent="-542925">
              <a:lnSpc>
                <a:spcPct val="85000"/>
              </a:lnSpc>
            </a:pPr>
            <a:r>
              <a:rPr lang="ru-RU" sz="2000" dirty="0">
                <a:latin typeface="Arial Black" pitchFamily="34" charset="0"/>
              </a:rPr>
              <a:t>9</a:t>
            </a:r>
            <a:r>
              <a:rPr lang="ru-RU" sz="2000" dirty="0"/>
              <a:t> – линейки; </a:t>
            </a:r>
          </a:p>
          <a:p>
            <a:pPr marL="542925" indent="-542925">
              <a:lnSpc>
                <a:spcPct val="85000"/>
              </a:lnSpc>
            </a:pPr>
            <a:r>
              <a:rPr lang="ru-RU" sz="2000" dirty="0">
                <a:latin typeface="Arial Black" pitchFamily="34" charset="0"/>
              </a:rPr>
              <a:t>10</a:t>
            </a:r>
            <a:r>
              <a:rPr lang="ru-RU" sz="2000" dirty="0"/>
              <a:t> – визиры; </a:t>
            </a:r>
          </a:p>
          <a:p>
            <a:pPr marL="542925" indent="-542925">
              <a:lnSpc>
                <a:spcPct val="85000"/>
              </a:lnSpc>
            </a:pPr>
            <a:r>
              <a:rPr lang="ru-RU" sz="2000" dirty="0">
                <a:latin typeface="Arial Black" pitchFamily="34" charset="0"/>
              </a:rPr>
              <a:t>11</a:t>
            </a:r>
            <a:r>
              <a:rPr lang="ru-RU" sz="2000" dirty="0"/>
              <a:t> – указатель магнитного склонения </a:t>
            </a:r>
          </a:p>
        </p:txBody>
      </p:sp>
      <p:pic>
        <p:nvPicPr>
          <p:cNvPr id="362528" name="Picture 3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428604"/>
            <a:ext cx="5051811" cy="387350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6" name="Rectangle 16"/>
          <p:cNvSpPr>
            <a:spLocks noChangeArrowheads="1"/>
          </p:cNvSpPr>
          <p:nvPr/>
        </p:nvSpPr>
        <p:spPr bwMode="auto">
          <a:xfrm>
            <a:off x="0" y="0"/>
            <a:ext cx="827088" cy="6858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358414" name="Picture 14"/>
          <p:cNvPicPr>
            <a:picLocks noChangeAspect="1" noChangeArrowheads="1"/>
          </p:cNvPicPr>
          <p:nvPr/>
        </p:nvPicPr>
        <p:blipFill>
          <a:blip r:embed="rId4">
            <a:lum bright="-20000" contrast="40000"/>
          </a:blip>
          <a:srcRect/>
          <a:stretch>
            <a:fillRect/>
          </a:stretch>
        </p:blipFill>
        <p:spPr bwMode="auto">
          <a:xfrm>
            <a:off x="611188" y="0"/>
            <a:ext cx="8532812" cy="682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8418" name="Rectangle 18"/>
          <p:cNvSpPr>
            <a:spLocks noChangeArrowheads="1"/>
          </p:cNvSpPr>
          <p:nvPr/>
        </p:nvSpPr>
        <p:spPr bwMode="auto">
          <a:xfrm>
            <a:off x="2627313" y="981075"/>
            <a:ext cx="4392612" cy="4824413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58428" name="AutoShape 28"/>
          <p:cNvSpPr>
            <a:spLocks noChangeArrowheads="1"/>
          </p:cNvSpPr>
          <p:nvPr/>
        </p:nvSpPr>
        <p:spPr bwMode="auto">
          <a:xfrm rot="-5400000">
            <a:off x="2304257" y="1448594"/>
            <a:ext cx="1008062" cy="2159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358432" name="Object 32"/>
          <p:cNvGraphicFramePr>
            <a:graphicFrameLocks noChangeAspect="1"/>
          </p:cNvGraphicFramePr>
          <p:nvPr/>
        </p:nvGraphicFramePr>
        <p:xfrm>
          <a:off x="4627563" y="1844675"/>
          <a:ext cx="354012" cy="3097213"/>
        </p:xfrm>
        <a:graphic>
          <a:graphicData uri="http://schemas.openxmlformats.org/presentationml/2006/ole">
            <p:oleObj spid="_x0000_s1026" name="CorelDRAW" r:id="rId5" imgW="1208880" imgH="11324880" progId="">
              <p:embed/>
            </p:oleObj>
          </a:graphicData>
        </a:graphic>
      </p:graphicFrame>
      <p:sp>
        <p:nvSpPr>
          <p:cNvPr id="358435" name="Text Box 35"/>
          <p:cNvSpPr txBox="1">
            <a:spLocks noChangeArrowheads="1"/>
          </p:cNvSpPr>
          <p:nvPr/>
        </p:nvSpPr>
        <p:spPr bwMode="auto">
          <a:xfrm>
            <a:off x="4643438" y="1403350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>
                <a:solidFill>
                  <a:srgbClr val="000000"/>
                </a:solidFill>
                <a:latin typeface="Arial Black" pitchFamily="34" charset="0"/>
              </a:rPr>
              <a:t>0</a:t>
            </a:r>
            <a:endParaRPr lang="en-US" sz="2400">
              <a:solidFill>
                <a:srgbClr val="000000"/>
              </a:solidFill>
              <a:latin typeface="Arial Black" pitchFamily="34" charset="0"/>
              <a:sym typeface="Symbol" pitchFamily="18" charset="2"/>
            </a:endParaRPr>
          </a:p>
        </p:txBody>
      </p:sp>
      <p:sp>
        <p:nvSpPr>
          <p:cNvPr id="358436" name="Text Box 36"/>
          <p:cNvSpPr txBox="1">
            <a:spLocks noChangeArrowheads="1"/>
          </p:cNvSpPr>
          <p:nvPr/>
        </p:nvSpPr>
        <p:spPr bwMode="auto">
          <a:xfrm>
            <a:off x="0" y="6035675"/>
            <a:ext cx="914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000000"/>
                </a:solidFill>
              </a:rPr>
              <a:t>Вращение горного компаса </a:t>
            </a:r>
            <a:r>
              <a:rPr lang="ru-RU" sz="2400">
                <a:solidFill>
                  <a:srgbClr val="000000"/>
                </a:solidFill>
                <a:latin typeface="Arial Black" pitchFamily="34" charset="0"/>
              </a:rPr>
              <a:t>по </a:t>
            </a:r>
            <a:r>
              <a:rPr lang="ru-RU" sz="2400" b="1">
                <a:solidFill>
                  <a:srgbClr val="000000"/>
                </a:solidFill>
              </a:rPr>
              <a:t>часовой стрелки, т.е. на </a:t>
            </a:r>
            <a:r>
              <a:rPr lang="ru-RU" sz="2400">
                <a:solidFill>
                  <a:srgbClr val="000000"/>
                </a:solidFill>
                <a:latin typeface="Arial Black" pitchFamily="34" charset="0"/>
              </a:rPr>
              <a:t>восток</a:t>
            </a:r>
            <a:r>
              <a:rPr lang="ru-RU" sz="2400" b="1">
                <a:solidFill>
                  <a:srgbClr val="000000"/>
                </a:solidFill>
              </a:rPr>
              <a:t>. Стрелка относительно лимба смещается </a:t>
            </a:r>
            <a:r>
              <a:rPr lang="ru-RU" sz="2400">
                <a:solidFill>
                  <a:srgbClr val="000000"/>
                </a:solidFill>
                <a:latin typeface="Arial Black" pitchFamily="34" charset="0"/>
              </a:rPr>
              <a:t>против</a:t>
            </a:r>
            <a:r>
              <a:rPr lang="ru-RU" sz="2400" b="1">
                <a:solidFill>
                  <a:srgbClr val="000000"/>
                </a:solidFill>
              </a:rPr>
              <a:t> часовой стрелки.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65" name="Rectangle 17"/>
          <p:cNvSpPr>
            <a:spLocks noChangeArrowheads="1"/>
          </p:cNvSpPr>
          <p:nvPr/>
        </p:nvSpPr>
        <p:spPr bwMode="auto">
          <a:xfrm>
            <a:off x="0" y="0"/>
            <a:ext cx="827088" cy="6858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360461" name="Picture 13"/>
          <p:cNvPicPr>
            <a:picLocks noChangeAspect="1" noChangeArrowheads="1"/>
          </p:cNvPicPr>
          <p:nvPr/>
        </p:nvPicPr>
        <p:blipFill>
          <a:blip r:embed="rId4">
            <a:lum bright="-20000" contrast="40000"/>
          </a:blip>
          <a:srcRect/>
          <a:stretch>
            <a:fillRect/>
          </a:stretch>
        </p:blipFill>
        <p:spPr bwMode="auto">
          <a:xfrm>
            <a:off x="611188" y="0"/>
            <a:ext cx="8532812" cy="682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0463" name="Rectangle 15"/>
          <p:cNvSpPr>
            <a:spLocks noChangeArrowheads="1"/>
          </p:cNvSpPr>
          <p:nvPr/>
        </p:nvSpPr>
        <p:spPr bwMode="auto">
          <a:xfrm rot="656082">
            <a:off x="2627313" y="981075"/>
            <a:ext cx="4392612" cy="4824413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360453" name="Object 5"/>
          <p:cNvGraphicFramePr>
            <a:graphicFrameLocks noChangeAspect="1"/>
          </p:cNvGraphicFramePr>
          <p:nvPr/>
        </p:nvGraphicFramePr>
        <p:xfrm>
          <a:off x="4606925" y="1844675"/>
          <a:ext cx="354013" cy="3097213"/>
        </p:xfrm>
        <a:graphic>
          <a:graphicData uri="http://schemas.openxmlformats.org/presentationml/2006/ole">
            <p:oleObj spid="_x0000_s2050" name="CorelDRAW" r:id="rId5" imgW="1208880" imgH="11324880" progId="">
              <p:embed/>
            </p:oleObj>
          </a:graphicData>
        </a:graphic>
      </p:graphicFrame>
      <p:sp>
        <p:nvSpPr>
          <p:cNvPr id="360479" name="AutoShape 31"/>
          <p:cNvSpPr>
            <a:spLocks noChangeArrowheads="1"/>
          </p:cNvSpPr>
          <p:nvPr/>
        </p:nvSpPr>
        <p:spPr bwMode="auto">
          <a:xfrm rot="16913165">
            <a:off x="2663031" y="1088232"/>
            <a:ext cx="1008063" cy="2159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60482" name="Line 34"/>
          <p:cNvSpPr>
            <a:spLocks noChangeShapeType="1"/>
          </p:cNvSpPr>
          <p:nvPr/>
        </p:nvSpPr>
        <p:spPr bwMode="auto">
          <a:xfrm>
            <a:off x="2195513" y="1628775"/>
            <a:ext cx="0" cy="36734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60484" name="AutoShape 36"/>
          <p:cNvSpPr>
            <a:spLocks noChangeArrowheads="1"/>
          </p:cNvSpPr>
          <p:nvPr/>
        </p:nvSpPr>
        <p:spPr bwMode="auto">
          <a:xfrm rot="3186646">
            <a:off x="2131219" y="1901032"/>
            <a:ext cx="706437" cy="730250"/>
          </a:xfrm>
          <a:custGeom>
            <a:avLst/>
            <a:gdLst>
              <a:gd name="G0" fmla="+- -6670514 0 0"/>
              <a:gd name="G1" fmla="+- 10587766 0 0"/>
              <a:gd name="G2" fmla="+- -6670514 0 10587766"/>
              <a:gd name="G3" fmla="+- 10800 0 0"/>
              <a:gd name="G4" fmla="+- 0 0 -6670514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8201 0 0"/>
              <a:gd name="G9" fmla="+- 0 0 10587766"/>
              <a:gd name="G10" fmla="+- 8201 0 2700"/>
              <a:gd name="G11" fmla="cos G10 -6670514"/>
              <a:gd name="G12" fmla="sin G10 -6670514"/>
              <a:gd name="G13" fmla="cos 13500 -6670514"/>
              <a:gd name="G14" fmla="sin 13500 -6670514"/>
              <a:gd name="G15" fmla="+- G11 10800 0"/>
              <a:gd name="G16" fmla="+- G12 10800 0"/>
              <a:gd name="G17" fmla="+- G13 10800 0"/>
              <a:gd name="G18" fmla="+- G14 10800 0"/>
              <a:gd name="G19" fmla="*/ 8201 1 2"/>
              <a:gd name="G20" fmla="+- G19 5400 0"/>
              <a:gd name="G21" fmla="cos G20 -6670514"/>
              <a:gd name="G22" fmla="sin G20 -6670514"/>
              <a:gd name="G23" fmla="+- G21 10800 0"/>
              <a:gd name="G24" fmla="+- G12 G23 G22"/>
              <a:gd name="G25" fmla="+- G22 G23 G11"/>
              <a:gd name="G26" fmla="cos 10800 -6670514"/>
              <a:gd name="G27" fmla="sin 10800 -6670514"/>
              <a:gd name="G28" fmla="cos 8201 -6670514"/>
              <a:gd name="G29" fmla="sin 8201 -6670514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10587766"/>
              <a:gd name="G36" fmla="sin G34 10587766"/>
              <a:gd name="G37" fmla="+/ 10587766 -6670514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8201 G39"/>
              <a:gd name="G43" fmla="sin 8201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436 w 21600"/>
              <a:gd name="T5" fmla="*/ 5418 h 21600"/>
              <a:gd name="T6" fmla="*/ 1787 w 21600"/>
              <a:gd name="T7" fmla="*/ 13805 h 21600"/>
              <a:gd name="T8" fmla="*/ 3689 w 21600"/>
              <a:gd name="T9" fmla="*/ 6713 h 21600"/>
              <a:gd name="T10" fmla="*/ 8043 w 21600"/>
              <a:gd name="T11" fmla="*/ -2416 h 21600"/>
              <a:gd name="T12" fmla="*/ 12774 w 21600"/>
              <a:gd name="T13" fmla="*/ 682 h 21600"/>
              <a:gd name="T14" fmla="*/ 9676 w 21600"/>
              <a:gd name="T15" fmla="*/ 5414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125" y="2771"/>
                </a:moveTo>
                <a:cubicBezTo>
                  <a:pt x="5323" y="3564"/>
                  <a:pt x="2599" y="6916"/>
                  <a:pt x="2599" y="10799"/>
                </a:cubicBezTo>
                <a:cubicBezTo>
                  <a:pt x="2598" y="11681"/>
                  <a:pt x="2741" y="12557"/>
                  <a:pt x="3020" y="13394"/>
                </a:cubicBezTo>
                <a:lnTo>
                  <a:pt x="554" y="14216"/>
                </a:lnTo>
                <a:cubicBezTo>
                  <a:pt x="187" y="13115"/>
                  <a:pt x="0" y="11961"/>
                  <a:pt x="0" y="10800"/>
                </a:cubicBezTo>
                <a:cubicBezTo>
                  <a:pt x="-1" y="5685"/>
                  <a:pt x="3587" y="1272"/>
                  <a:pt x="8594" y="227"/>
                </a:cubicBezTo>
                <a:lnTo>
                  <a:pt x="8043" y="-2416"/>
                </a:lnTo>
                <a:lnTo>
                  <a:pt x="12774" y="682"/>
                </a:lnTo>
                <a:lnTo>
                  <a:pt x="9676" y="5414"/>
                </a:lnTo>
                <a:lnTo>
                  <a:pt x="9125" y="2771"/>
                </a:lnTo>
                <a:close/>
              </a:path>
            </a:pathLst>
          </a:custGeom>
          <a:solidFill>
            <a:srgbClr val="5F5F5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60485" name="Text Box 37"/>
          <p:cNvSpPr txBox="1">
            <a:spLocks noChangeArrowheads="1"/>
          </p:cNvSpPr>
          <p:nvPr/>
        </p:nvSpPr>
        <p:spPr bwMode="auto">
          <a:xfrm>
            <a:off x="2195513" y="1509713"/>
            <a:ext cx="7127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0000"/>
                </a:solidFill>
                <a:latin typeface="Arial Black" pitchFamily="34" charset="0"/>
              </a:rPr>
              <a:t>10</a:t>
            </a:r>
            <a:r>
              <a:rPr lang="en-US" sz="2400">
                <a:solidFill>
                  <a:srgbClr val="000000"/>
                </a:solidFill>
                <a:latin typeface="Arial Black" pitchFamily="34" charset="0"/>
                <a:sym typeface="Symbol" pitchFamily="18" charset="2"/>
              </a:rPr>
              <a:t></a:t>
            </a:r>
          </a:p>
        </p:txBody>
      </p:sp>
      <p:sp>
        <p:nvSpPr>
          <p:cNvPr id="360486" name="Oval 38"/>
          <p:cNvSpPr>
            <a:spLocks noChangeArrowheads="1"/>
          </p:cNvSpPr>
          <p:nvPr/>
        </p:nvSpPr>
        <p:spPr bwMode="auto">
          <a:xfrm>
            <a:off x="4427538" y="1125538"/>
            <a:ext cx="863600" cy="863600"/>
          </a:xfrm>
          <a:prstGeom prst="ellipse">
            <a:avLst/>
          </a:prstGeom>
          <a:solidFill>
            <a:srgbClr val="CCFFCC">
              <a:alpha val="60001"/>
            </a:srgbClr>
          </a:solidFill>
          <a:ln w="57150" cmpd="thickThin" algn="ctr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60487" name="Text Box 39"/>
          <p:cNvSpPr txBox="1">
            <a:spLocks noChangeArrowheads="1"/>
          </p:cNvSpPr>
          <p:nvPr/>
        </p:nvSpPr>
        <p:spPr bwMode="auto">
          <a:xfrm>
            <a:off x="4557713" y="1387475"/>
            <a:ext cx="59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0000"/>
                </a:solidFill>
                <a:latin typeface="Arial Black" pitchFamily="34" charset="0"/>
              </a:rPr>
              <a:t>10</a:t>
            </a:r>
            <a:endParaRPr lang="en-US" sz="2400">
              <a:solidFill>
                <a:srgbClr val="000000"/>
              </a:solidFill>
              <a:latin typeface="Arial Black" pitchFamily="34" charset="0"/>
              <a:sym typeface="Symbol" pitchFamily="18" charset="2"/>
            </a:endParaRPr>
          </a:p>
        </p:txBody>
      </p:sp>
      <p:sp>
        <p:nvSpPr>
          <p:cNvPr id="360490" name="Text Box 42"/>
          <p:cNvSpPr txBox="1">
            <a:spLocks noChangeArrowheads="1"/>
          </p:cNvSpPr>
          <p:nvPr/>
        </p:nvSpPr>
        <p:spPr bwMode="auto">
          <a:xfrm>
            <a:off x="0" y="6035675"/>
            <a:ext cx="914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000000"/>
                </a:solidFill>
              </a:rPr>
              <a:t>Вращение горного компаса </a:t>
            </a:r>
            <a:r>
              <a:rPr lang="ru-RU" sz="2400">
                <a:solidFill>
                  <a:srgbClr val="000000"/>
                </a:solidFill>
                <a:latin typeface="Arial Black" pitchFamily="34" charset="0"/>
              </a:rPr>
              <a:t>по </a:t>
            </a:r>
            <a:r>
              <a:rPr lang="ru-RU" sz="2400" b="1">
                <a:solidFill>
                  <a:srgbClr val="000000"/>
                </a:solidFill>
              </a:rPr>
              <a:t>часовой стрелки, т.е. на </a:t>
            </a:r>
            <a:r>
              <a:rPr lang="ru-RU" sz="2400">
                <a:solidFill>
                  <a:srgbClr val="000000"/>
                </a:solidFill>
                <a:latin typeface="Arial Black" pitchFamily="34" charset="0"/>
              </a:rPr>
              <a:t>восток</a:t>
            </a:r>
            <a:r>
              <a:rPr lang="ru-RU" sz="2400" b="1">
                <a:solidFill>
                  <a:srgbClr val="000000"/>
                </a:solidFill>
              </a:rPr>
              <a:t>. Стрелка относительно лимба смещается </a:t>
            </a:r>
            <a:r>
              <a:rPr lang="ru-RU" sz="2400">
                <a:solidFill>
                  <a:srgbClr val="000000"/>
                </a:solidFill>
                <a:latin typeface="Arial Black" pitchFamily="34" charset="0"/>
              </a:rPr>
              <a:t>против</a:t>
            </a:r>
            <a:r>
              <a:rPr lang="ru-RU" sz="2400" b="1">
                <a:solidFill>
                  <a:srgbClr val="000000"/>
                </a:solidFill>
              </a:rPr>
              <a:t> часовой стрелки.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675" name="Picture 11"/>
          <p:cNvPicPr>
            <a:picLocks noChangeAspect="1" noChangeArrowheads="1"/>
          </p:cNvPicPr>
          <p:nvPr/>
        </p:nvPicPr>
        <p:blipFill>
          <a:blip r:embed="rId4">
            <a:lum bright="-20000" contrast="40000"/>
          </a:blip>
          <a:srcRect/>
          <a:stretch>
            <a:fillRect/>
          </a:stretch>
        </p:blipFill>
        <p:spPr bwMode="auto">
          <a:xfrm>
            <a:off x="611188" y="0"/>
            <a:ext cx="8532812" cy="682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9666" name="Rectangle 2"/>
          <p:cNvSpPr>
            <a:spLocks noChangeArrowheads="1"/>
          </p:cNvSpPr>
          <p:nvPr/>
        </p:nvSpPr>
        <p:spPr bwMode="auto">
          <a:xfrm>
            <a:off x="0" y="0"/>
            <a:ext cx="827088" cy="6858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369673" name="Object 9"/>
          <p:cNvGraphicFramePr>
            <a:graphicFrameLocks noChangeAspect="1"/>
          </p:cNvGraphicFramePr>
          <p:nvPr/>
        </p:nvGraphicFramePr>
        <p:xfrm>
          <a:off x="4649788" y="1844675"/>
          <a:ext cx="354012" cy="3097213"/>
        </p:xfrm>
        <a:graphic>
          <a:graphicData uri="http://schemas.openxmlformats.org/presentationml/2006/ole">
            <p:oleObj spid="_x0000_s3074" name="CorelDRAW" r:id="rId5" imgW="1208880" imgH="11324880" progId="">
              <p:embed/>
            </p:oleObj>
          </a:graphicData>
        </a:graphic>
      </p:graphicFrame>
      <p:sp>
        <p:nvSpPr>
          <p:cNvPr id="369674" name="Rectangle 10"/>
          <p:cNvSpPr>
            <a:spLocks noChangeArrowheads="1"/>
          </p:cNvSpPr>
          <p:nvPr/>
        </p:nvSpPr>
        <p:spPr bwMode="auto">
          <a:xfrm rot="1819442">
            <a:off x="2627313" y="981075"/>
            <a:ext cx="4392612" cy="4824413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69687" name="AutoShape 23"/>
          <p:cNvSpPr>
            <a:spLocks noChangeArrowheads="1"/>
          </p:cNvSpPr>
          <p:nvPr/>
        </p:nvSpPr>
        <p:spPr bwMode="auto">
          <a:xfrm rot="-3498448">
            <a:off x="3528218" y="656432"/>
            <a:ext cx="1008063" cy="2159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69690" name="Line 26"/>
          <p:cNvSpPr>
            <a:spLocks noChangeShapeType="1"/>
          </p:cNvSpPr>
          <p:nvPr/>
        </p:nvSpPr>
        <p:spPr bwMode="auto">
          <a:xfrm>
            <a:off x="1692275" y="1773238"/>
            <a:ext cx="0" cy="25923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69691" name="AutoShape 27"/>
          <p:cNvSpPr>
            <a:spLocks noChangeArrowheads="1"/>
          </p:cNvSpPr>
          <p:nvPr/>
        </p:nvSpPr>
        <p:spPr bwMode="auto">
          <a:xfrm rot="4112950">
            <a:off x="1631156" y="2912269"/>
            <a:ext cx="706438" cy="730250"/>
          </a:xfrm>
          <a:custGeom>
            <a:avLst/>
            <a:gdLst>
              <a:gd name="G0" fmla="+- -6670514 0 0"/>
              <a:gd name="G1" fmla="+- 9600254 0 0"/>
              <a:gd name="G2" fmla="+- -6670514 0 9600254"/>
              <a:gd name="G3" fmla="+- 10800 0 0"/>
              <a:gd name="G4" fmla="+- 0 0 -6670514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8201 0 0"/>
              <a:gd name="G9" fmla="+- 0 0 9600254"/>
              <a:gd name="G10" fmla="+- 8201 0 2700"/>
              <a:gd name="G11" fmla="cos G10 -6670514"/>
              <a:gd name="G12" fmla="sin G10 -6670514"/>
              <a:gd name="G13" fmla="cos 13500 -6670514"/>
              <a:gd name="G14" fmla="sin 13500 -6670514"/>
              <a:gd name="G15" fmla="+- G11 10800 0"/>
              <a:gd name="G16" fmla="+- G12 10800 0"/>
              <a:gd name="G17" fmla="+- G13 10800 0"/>
              <a:gd name="G18" fmla="+- G14 10800 0"/>
              <a:gd name="G19" fmla="*/ 8201 1 2"/>
              <a:gd name="G20" fmla="+- G19 5400 0"/>
              <a:gd name="G21" fmla="cos G20 -6670514"/>
              <a:gd name="G22" fmla="sin G20 -6670514"/>
              <a:gd name="G23" fmla="+- G21 10800 0"/>
              <a:gd name="G24" fmla="+- G12 G23 G22"/>
              <a:gd name="G25" fmla="+- G22 G23 G11"/>
              <a:gd name="G26" fmla="cos 10800 -6670514"/>
              <a:gd name="G27" fmla="sin 10800 -6670514"/>
              <a:gd name="G28" fmla="cos 8201 -6670514"/>
              <a:gd name="G29" fmla="sin 8201 -6670514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9600254"/>
              <a:gd name="G36" fmla="sin G34 9600254"/>
              <a:gd name="G37" fmla="+/ 9600254 -6670514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8201 G39"/>
              <a:gd name="G43" fmla="sin 8201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811 w 21600"/>
              <a:gd name="T5" fmla="*/ 6692 h 21600"/>
              <a:gd name="T6" fmla="*/ 2878 w 21600"/>
              <a:gd name="T7" fmla="*/ 16045 h 21600"/>
              <a:gd name="T8" fmla="*/ 3215 w 21600"/>
              <a:gd name="T9" fmla="*/ 7681 h 21600"/>
              <a:gd name="T10" fmla="*/ 8043 w 21600"/>
              <a:gd name="T11" fmla="*/ -2416 h 21600"/>
              <a:gd name="T12" fmla="*/ 12774 w 21600"/>
              <a:gd name="T13" fmla="*/ 682 h 21600"/>
              <a:gd name="T14" fmla="*/ 9676 w 21600"/>
              <a:gd name="T15" fmla="*/ 5414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125" y="2771"/>
                </a:moveTo>
                <a:cubicBezTo>
                  <a:pt x="5323" y="3564"/>
                  <a:pt x="2599" y="6916"/>
                  <a:pt x="2599" y="10799"/>
                </a:cubicBezTo>
                <a:cubicBezTo>
                  <a:pt x="2598" y="12410"/>
                  <a:pt x="3073" y="13985"/>
                  <a:pt x="3962" y="15327"/>
                </a:cubicBezTo>
                <a:lnTo>
                  <a:pt x="1795" y="16762"/>
                </a:lnTo>
                <a:cubicBezTo>
                  <a:pt x="624" y="14994"/>
                  <a:pt x="0" y="12920"/>
                  <a:pt x="0" y="10800"/>
                </a:cubicBezTo>
                <a:cubicBezTo>
                  <a:pt x="-1" y="5685"/>
                  <a:pt x="3587" y="1272"/>
                  <a:pt x="8594" y="227"/>
                </a:cubicBezTo>
                <a:lnTo>
                  <a:pt x="8043" y="-2416"/>
                </a:lnTo>
                <a:lnTo>
                  <a:pt x="12774" y="682"/>
                </a:lnTo>
                <a:lnTo>
                  <a:pt x="9676" y="5414"/>
                </a:lnTo>
                <a:lnTo>
                  <a:pt x="9125" y="2771"/>
                </a:lnTo>
                <a:close/>
              </a:path>
            </a:pathLst>
          </a:custGeom>
          <a:solidFill>
            <a:srgbClr val="5F5F5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69692" name="Text Box 28"/>
          <p:cNvSpPr txBox="1">
            <a:spLocks noChangeArrowheads="1"/>
          </p:cNvSpPr>
          <p:nvPr/>
        </p:nvSpPr>
        <p:spPr bwMode="auto">
          <a:xfrm>
            <a:off x="1763713" y="2420938"/>
            <a:ext cx="7127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0000"/>
                </a:solidFill>
                <a:latin typeface="Arial Black" pitchFamily="34" charset="0"/>
              </a:rPr>
              <a:t>30</a:t>
            </a:r>
            <a:r>
              <a:rPr lang="en-US" sz="2400">
                <a:solidFill>
                  <a:srgbClr val="000000"/>
                </a:solidFill>
                <a:latin typeface="Arial Black" pitchFamily="34" charset="0"/>
                <a:sym typeface="Symbol" pitchFamily="18" charset="2"/>
              </a:rPr>
              <a:t></a:t>
            </a:r>
          </a:p>
        </p:txBody>
      </p:sp>
      <p:sp>
        <p:nvSpPr>
          <p:cNvPr id="369693" name="Oval 29"/>
          <p:cNvSpPr>
            <a:spLocks noChangeArrowheads="1"/>
          </p:cNvSpPr>
          <p:nvPr/>
        </p:nvSpPr>
        <p:spPr bwMode="auto">
          <a:xfrm>
            <a:off x="4427538" y="1125538"/>
            <a:ext cx="863600" cy="863600"/>
          </a:xfrm>
          <a:prstGeom prst="ellipse">
            <a:avLst/>
          </a:prstGeom>
          <a:solidFill>
            <a:srgbClr val="CCFFCC">
              <a:alpha val="60001"/>
            </a:srgbClr>
          </a:solidFill>
          <a:ln w="57150" cmpd="thickThin" algn="ctr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69694" name="Text Box 30"/>
          <p:cNvSpPr txBox="1">
            <a:spLocks noChangeArrowheads="1"/>
          </p:cNvSpPr>
          <p:nvPr/>
        </p:nvSpPr>
        <p:spPr bwMode="auto">
          <a:xfrm>
            <a:off x="4557713" y="1387475"/>
            <a:ext cx="59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0000"/>
                </a:solidFill>
                <a:latin typeface="Arial Black" pitchFamily="34" charset="0"/>
              </a:rPr>
              <a:t>30</a:t>
            </a:r>
            <a:endParaRPr lang="en-US" sz="2400">
              <a:solidFill>
                <a:srgbClr val="000000"/>
              </a:solidFill>
              <a:latin typeface="Arial Black" pitchFamily="34" charset="0"/>
              <a:sym typeface="Symbol" pitchFamily="18" charset="2"/>
            </a:endParaRPr>
          </a:p>
        </p:txBody>
      </p:sp>
      <p:sp>
        <p:nvSpPr>
          <p:cNvPr id="369697" name="Text Box 33"/>
          <p:cNvSpPr txBox="1">
            <a:spLocks noChangeArrowheads="1"/>
          </p:cNvSpPr>
          <p:nvPr/>
        </p:nvSpPr>
        <p:spPr bwMode="auto">
          <a:xfrm>
            <a:off x="0" y="6035675"/>
            <a:ext cx="914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000000"/>
                </a:solidFill>
              </a:rPr>
              <a:t>Вращение горного компаса </a:t>
            </a:r>
            <a:r>
              <a:rPr lang="ru-RU" sz="2400">
                <a:solidFill>
                  <a:srgbClr val="000000"/>
                </a:solidFill>
                <a:latin typeface="Arial Black" pitchFamily="34" charset="0"/>
              </a:rPr>
              <a:t>по </a:t>
            </a:r>
            <a:r>
              <a:rPr lang="ru-RU" sz="2400" b="1">
                <a:solidFill>
                  <a:srgbClr val="000000"/>
                </a:solidFill>
              </a:rPr>
              <a:t>часовой стрелки, т.е. на </a:t>
            </a:r>
            <a:r>
              <a:rPr lang="ru-RU" sz="2400">
                <a:solidFill>
                  <a:srgbClr val="000000"/>
                </a:solidFill>
                <a:latin typeface="Arial Black" pitchFamily="34" charset="0"/>
              </a:rPr>
              <a:t>восток</a:t>
            </a:r>
            <a:r>
              <a:rPr lang="ru-RU" sz="2400" b="1">
                <a:solidFill>
                  <a:srgbClr val="000000"/>
                </a:solidFill>
              </a:rPr>
              <a:t>. Стрелка относительно лимба смещается </a:t>
            </a:r>
            <a:r>
              <a:rPr lang="ru-RU" sz="2400">
                <a:solidFill>
                  <a:srgbClr val="000000"/>
                </a:solidFill>
                <a:latin typeface="Arial Black" pitchFamily="34" charset="0"/>
              </a:rPr>
              <a:t>против</a:t>
            </a:r>
            <a:r>
              <a:rPr lang="ru-RU" sz="2400" b="1">
                <a:solidFill>
                  <a:srgbClr val="000000"/>
                </a:solidFill>
              </a:rPr>
              <a:t> часовой стрелки.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631" name="Picture 15"/>
          <p:cNvPicPr>
            <a:picLocks noChangeAspect="1" noChangeArrowheads="1"/>
          </p:cNvPicPr>
          <p:nvPr/>
        </p:nvPicPr>
        <p:blipFill>
          <a:blip r:embed="rId4">
            <a:lum bright="-20000" contrast="40000"/>
          </a:blip>
          <a:srcRect/>
          <a:stretch>
            <a:fillRect/>
          </a:stretch>
        </p:blipFill>
        <p:spPr bwMode="auto">
          <a:xfrm>
            <a:off x="611188" y="0"/>
            <a:ext cx="8532812" cy="682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7629" name="Rectangle 13"/>
          <p:cNvSpPr>
            <a:spLocks noChangeArrowheads="1"/>
          </p:cNvSpPr>
          <p:nvPr/>
        </p:nvSpPr>
        <p:spPr bwMode="auto">
          <a:xfrm>
            <a:off x="0" y="0"/>
            <a:ext cx="827088" cy="6858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367624" name="Object 8"/>
          <p:cNvGraphicFramePr>
            <a:graphicFrameLocks noChangeAspect="1"/>
          </p:cNvGraphicFramePr>
          <p:nvPr/>
        </p:nvGraphicFramePr>
        <p:xfrm>
          <a:off x="4659313" y="1844675"/>
          <a:ext cx="354012" cy="3097213"/>
        </p:xfrm>
        <a:graphic>
          <a:graphicData uri="http://schemas.openxmlformats.org/presentationml/2006/ole">
            <p:oleObj spid="_x0000_s4098" name="CorelDRAW" r:id="rId5" imgW="1208880" imgH="11324880" progId="">
              <p:embed/>
            </p:oleObj>
          </a:graphicData>
        </a:graphic>
      </p:graphicFrame>
      <p:sp>
        <p:nvSpPr>
          <p:cNvPr id="367625" name="Rectangle 9"/>
          <p:cNvSpPr>
            <a:spLocks noChangeArrowheads="1"/>
          </p:cNvSpPr>
          <p:nvPr/>
        </p:nvSpPr>
        <p:spPr bwMode="auto">
          <a:xfrm rot="3048548">
            <a:off x="2627312" y="981076"/>
            <a:ext cx="4392613" cy="4824412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67642" name="AutoShape 26"/>
          <p:cNvSpPr>
            <a:spLocks noChangeArrowheads="1"/>
          </p:cNvSpPr>
          <p:nvPr/>
        </p:nvSpPr>
        <p:spPr bwMode="auto">
          <a:xfrm rot="-2370326">
            <a:off x="4500563" y="549275"/>
            <a:ext cx="1008062" cy="2159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67644" name="Line 28"/>
          <p:cNvSpPr>
            <a:spLocks noChangeShapeType="1"/>
          </p:cNvSpPr>
          <p:nvPr/>
        </p:nvSpPr>
        <p:spPr bwMode="auto">
          <a:xfrm>
            <a:off x="1619250" y="620713"/>
            <a:ext cx="0" cy="25923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67646" name="Text Box 30"/>
          <p:cNvSpPr txBox="1">
            <a:spLocks noChangeArrowheads="1"/>
          </p:cNvSpPr>
          <p:nvPr/>
        </p:nvSpPr>
        <p:spPr bwMode="auto">
          <a:xfrm>
            <a:off x="1763713" y="1773238"/>
            <a:ext cx="7127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0000"/>
                </a:solidFill>
                <a:latin typeface="Arial Black" pitchFamily="34" charset="0"/>
              </a:rPr>
              <a:t>50</a:t>
            </a:r>
            <a:r>
              <a:rPr lang="en-US" sz="2400">
                <a:solidFill>
                  <a:srgbClr val="000000"/>
                </a:solidFill>
                <a:latin typeface="Arial Black" pitchFamily="34" charset="0"/>
                <a:sym typeface="Symbol" pitchFamily="18" charset="2"/>
              </a:rPr>
              <a:t></a:t>
            </a:r>
          </a:p>
        </p:txBody>
      </p:sp>
      <p:sp>
        <p:nvSpPr>
          <p:cNvPr id="367647" name="Oval 31"/>
          <p:cNvSpPr>
            <a:spLocks noChangeArrowheads="1"/>
          </p:cNvSpPr>
          <p:nvPr/>
        </p:nvSpPr>
        <p:spPr bwMode="auto">
          <a:xfrm>
            <a:off x="4427538" y="1125538"/>
            <a:ext cx="863600" cy="863600"/>
          </a:xfrm>
          <a:prstGeom prst="ellipse">
            <a:avLst/>
          </a:prstGeom>
          <a:solidFill>
            <a:srgbClr val="CCFFCC">
              <a:alpha val="60001"/>
            </a:srgbClr>
          </a:solidFill>
          <a:ln w="57150" cmpd="thickThin" algn="ctr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67648" name="Text Box 32"/>
          <p:cNvSpPr txBox="1">
            <a:spLocks noChangeArrowheads="1"/>
          </p:cNvSpPr>
          <p:nvPr/>
        </p:nvSpPr>
        <p:spPr bwMode="auto">
          <a:xfrm>
            <a:off x="4572000" y="1387475"/>
            <a:ext cx="59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0000"/>
                </a:solidFill>
                <a:latin typeface="Arial Black" pitchFamily="34" charset="0"/>
              </a:rPr>
              <a:t>50</a:t>
            </a:r>
            <a:endParaRPr lang="en-US" sz="2400">
              <a:solidFill>
                <a:srgbClr val="000000"/>
              </a:solidFill>
              <a:latin typeface="Arial Black" pitchFamily="34" charset="0"/>
              <a:sym typeface="Symbol" pitchFamily="18" charset="2"/>
            </a:endParaRPr>
          </a:p>
        </p:txBody>
      </p:sp>
      <p:sp>
        <p:nvSpPr>
          <p:cNvPr id="367649" name="AutoShape 33"/>
          <p:cNvSpPr>
            <a:spLocks noChangeArrowheads="1"/>
          </p:cNvSpPr>
          <p:nvPr/>
        </p:nvSpPr>
        <p:spPr bwMode="auto">
          <a:xfrm rot="4944634">
            <a:off x="1559719" y="2264569"/>
            <a:ext cx="706438" cy="730250"/>
          </a:xfrm>
          <a:custGeom>
            <a:avLst/>
            <a:gdLst>
              <a:gd name="G0" fmla="+- -6670514 0 0"/>
              <a:gd name="G1" fmla="+- 8826240 0 0"/>
              <a:gd name="G2" fmla="+- -6670514 0 8826240"/>
              <a:gd name="G3" fmla="+- 10800 0 0"/>
              <a:gd name="G4" fmla="+- 0 0 -6670514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8201 0 0"/>
              <a:gd name="G9" fmla="+- 0 0 8826240"/>
              <a:gd name="G10" fmla="+- 8201 0 2700"/>
              <a:gd name="G11" fmla="cos G10 -6670514"/>
              <a:gd name="G12" fmla="sin G10 -6670514"/>
              <a:gd name="G13" fmla="cos 13500 -6670514"/>
              <a:gd name="G14" fmla="sin 13500 -6670514"/>
              <a:gd name="G15" fmla="+- G11 10800 0"/>
              <a:gd name="G16" fmla="+- G12 10800 0"/>
              <a:gd name="G17" fmla="+- G13 10800 0"/>
              <a:gd name="G18" fmla="+- G14 10800 0"/>
              <a:gd name="G19" fmla="*/ 8201 1 2"/>
              <a:gd name="G20" fmla="+- G19 5400 0"/>
              <a:gd name="G21" fmla="cos G20 -6670514"/>
              <a:gd name="G22" fmla="sin G20 -6670514"/>
              <a:gd name="G23" fmla="+- G21 10800 0"/>
              <a:gd name="G24" fmla="+- G12 G23 G22"/>
              <a:gd name="G25" fmla="+- G22 G23 G11"/>
              <a:gd name="G26" fmla="cos 10800 -6670514"/>
              <a:gd name="G27" fmla="sin 10800 -6670514"/>
              <a:gd name="G28" fmla="cos 8201 -6670514"/>
              <a:gd name="G29" fmla="sin 8201 -6670514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8826240"/>
              <a:gd name="G36" fmla="sin G34 8826240"/>
              <a:gd name="G37" fmla="+/ 8826240 -6670514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8201 G39"/>
              <a:gd name="G43" fmla="sin 8201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441 w 21600"/>
              <a:gd name="T5" fmla="*/ 7742 h 21600"/>
              <a:gd name="T6" fmla="*/ 4119 w 21600"/>
              <a:gd name="T7" fmla="*/ 17555 h 21600"/>
              <a:gd name="T8" fmla="*/ 2934 w 21600"/>
              <a:gd name="T9" fmla="*/ 8478 h 21600"/>
              <a:gd name="T10" fmla="*/ 8043 w 21600"/>
              <a:gd name="T11" fmla="*/ -2416 h 21600"/>
              <a:gd name="T12" fmla="*/ 12774 w 21600"/>
              <a:gd name="T13" fmla="*/ 682 h 21600"/>
              <a:gd name="T14" fmla="*/ 9676 w 21600"/>
              <a:gd name="T15" fmla="*/ 5414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125" y="2771"/>
                </a:moveTo>
                <a:cubicBezTo>
                  <a:pt x="5323" y="3564"/>
                  <a:pt x="2599" y="6916"/>
                  <a:pt x="2599" y="10799"/>
                </a:cubicBezTo>
                <a:cubicBezTo>
                  <a:pt x="2598" y="12991"/>
                  <a:pt x="3475" y="15090"/>
                  <a:pt x="5033" y="16631"/>
                </a:cubicBezTo>
                <a:lnTo>
                  <a:pt x="3206" y="18479"/>
                </a:lnTo>
                <a:cubicBezTo>
                  <a:pt x="1154" y="16450"/>
                  <a:pt x="0" y="13685"/>
                  <a:pt x="0" y="10800"/>
                </a:cubicBezTo>
                <a:cubicBezTo>
                  <a:pt x="-1" y="5685"/>
                  <a:pt x="3587" y="1272"/>
                  <a:pt x="8594" y="227"/>
                </a:cubicBezTo>
                <a:lnTo>
                  <a:pt x="8043" y="-2416"/>
                </a:lnTo>
                <a:lnTo>
                  <a:pt x="12774" y="682"/>
                </a:lnTo>
                <a:lnTo>
                  <a:pt x="9676" y="5414"/>
                </a:lnTo>
                <a:lnTo>
                  <a:pt x="9125" y="2771"/>
                </a:lnTo>
                <a:close/>
              </a:path>
            </a:pathLst>
          </a:custGeom>
          <a:solidFill>
            <a:srgbClr val="5F5F5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67652" name="Text Box 36"/>
          <p:cNvSpPr txBox="1">
            <a:spLocks noChangeArrowheads="1"/>
          </p:cNvSpPr>
          <p:nvPr/>
        </p:nvSpPr>
        <p:spPr bwMode="auto">
          <a:xfrm>
            <a:off x="0" y="6035675"/>
            <a:ext cx="914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000000"/>
                </a:solidFill>
              </a:rPr>
              <a:t>Вращение горного компаса </a:t>
            </a:r>
            <a:r>
              <a:rPr lang="ru-RU" sz="2400">
                <a:solidFill>
                  <a:srgbClr val="000000"/>
                </a:solidFill>
                <a:latin typeface="Arial Black" pitchFamily="34" charset="0"/>
              </a:rPr>
              <a:t>по </a:t>
            </a:r>
            <a:r>
              <a:rPr lang="ru-RU" sz="2400" b="1">
                <a:solidFill>
                  <a:srgbClr val="000000"/>
                </a:solidFill>
              </a:rPr>
              <a:t>часовой стрелки, т.е. на </a:t>
            </a:r>
            <a:r>
              <a:rPr lang="ru-RU" sz="2400">
                <a:solidFill>
                  <a:srgbClr val="000000"/>
                </a:solidFill>
                <a:latin typeface="Arial Black" pitchFamily="34" charset="0"/>
              </a:rPr>
              <a:t>восток</a:t>
            </a:r>
            <a:r>
              <a:rPr lang="ru-RU" sz="2400" b="1">
                <a:solidFill>
                  <a:srgbClr val="000000"/>
                </a:solidFill>
              </a:rPr>
              <a:t>. Стрелка относительно лимба смещается </a:t>
            </a:r>
            <a:r>
              <a:rPr lang="ru-RU" sz="2400">
                <a:solidFill>
                  <a:srgbClr val="000000"/>
                </a:solidFill>
                <a:latin typeface="Arial Black" pitchFamily="34" charset="0"/>
              </a:rPr>
              <a:t>против</a:t>
            </a:r>
            <a:r>
              <a:rPr lang="ru-RU" sz="2400" b="1">
                <a:solidFill>
                  <a:srgbClr val="000000"/>
                </a:solidFill>
              </a:rPr>
              <a:t> часовой стрелки.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2"/>
          <p:cNvSpPr>
            <a:spLocks noChangeArrowheads="1"/>
          </p:cNvSpPr>
          <p:nvPr/>
        </p:nvSpPr>
        <p:spPr bwMode="auto">
          <a:xfrm>
            <a:off x="0" y="0"/>
            <a:ext cx="827088" cy="6858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370691" name="Picture 3"/>
          <p:cNvPicPr>
            <a:picLocks noChangeAspect="1" noChangeArrowheads="1"/>
          </p:cNvPicPr>
          <p:nvPr/>
        </p:nvPicPr>
        <p:blipFill>
          <a:blip r:embed="rId4">
            <a:lum bright="-20000" contrast="40000"/>
          </a:blip>
          <a:srcRect/>
          <a:stretch>
            <a:fillRect/>
          </a:stretch>
        </p:blipFill>
        <p:spPr bwMode="auto">
          <a:xfrm>
            <a:off x="611188" y="0"/>
            <a:ext cx="8532812" cy="682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0695" name="Rectangle 7"/>
          <p:cNvSpPr>
            <a:spLocks noChangeArrowheads="1"/>
          </p:cNvSpPr>
          <p:nvPr/>
        </p:nvSpPr>
        <p:spPr bwMode="auto">
          <a:xfrm>
            <a:off x="2627313" y="981075"/>
            <a:ext cx="4392612" cy="4824413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7740650" y="549275"/>
            <a:ext cx="1258888" cy="3011488"/>
            <a:chOff x="4876" y="985"/>
            <a:chExt cx="793" cy="1897"/>
          </a:xfrm>
        </p:grpSpPr>
        <p:sp>
          <p:nvSpPr>
            <p:cNvPr id="370698" name="AutoShape 10"/>
            <p:cNvSpPr>
              <a:spLocks noChangeArrowheads="1"/>
            </p:cNvSpPr>
            <p:nvPr/>
          </p:nvSpPr>
          <p:spPr bwMode="auto">
            <a:xfrm rot="16200000">
              <a:off x="4678" y="1768"/>
              <a:ext cx="1180" cy="239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gradFill rotWithShape="0">
              <a:gsLst>
                <a:gs pos="0">
                  <a:srgbClr val="0000FF"/>
                </a:gs>
                <a:gs pos="100000">
                  <a:srgbClr val="FF00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0699" name="Text Box 11"/>
            <p:cNvSpPr txBox="1">
              <a:spLocks noChangeArrowheads="1"/>
            </p:cNvSpPr>
            <p:nvPr/>
          </p:nvSpPr>
          <p:spPr bwMode="auto">
            <a:xfrm>
              <a:off x="5103" y="985"/>
              <a:ext cx="34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3600">
                  <a:solidFill>
                    <a:srgbClr val="000000"/>
                  </a:solidFill>
                  <a:latin typeface="Arial Black" pitchFamily="34" charset="0"/>
                </a:rPr>
                <a:t>С</a:t>
              </a:r>
            </a:p>
          </p:txBody>
        </p:sp>
        <p:sp>
          <p:nvSpPr>
            <p:cNvPr id="370700" name="Text Box 12"/>
            <p:cNvSpPr txBox="1">
              <a:spLocks noChangeArrowheads="1"/>
            </p:cNvSpPr>
            <p:nvPr/>
          </p:nvSpPr>
          <p:spPr bwMode="auto">
            <a:xfrm>
              <a:off x="5057" y="2478"/>
              <a:ext cx="45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3600">
                  <a:solidFill>
                    <a:srgbClr val="000000"/>
                  </a:solidFill>
                  <a:latin typeface="Arial Black" pitchFamily="34" charset="0"/>
                </a:rPr>
                <a:t>Ю</a:t>
              </a:r>
            </a:p>
          </p:txBody>
        </p:sp>
        <p:sp>
          <p:nvSpPr>
            <p:cNvPr id="370701" name="Text Box 13"/>
            <p:cNvSpPr txBox="1">
              <a:spLocks noChangeArrowheads="1"/>
            </p:cNvSpPr>
            <p:nvPr/>
          </p:nvSpPr>
          <p:spPr bwMode="auto">
            <a:xfrm>
              <a:off x="4876" y="1752"/>
              <a:ext cx="31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3600">
                  <a:solidFill>
                    <a:srgbClr val="000000"/>
                  </a:solidFill>
                  <a:latin typeface="Arial Black" pitchFamily="34" charset="0"/>
                </a:rPr>
                <a:t>З</a:t>
              </a:r>
            </a:p>
          </p:txBody>
        </p:sp>
        <p:sp>
          <p:nvSpPr>
            <p:cNvPr id="370702" name="Text Box 14"/>
            <p:cNvSpPr txBox="1">
              <a:spLocks noChangeArrowheads="1"/>
            </p:cNvSpPr>
            <p:nvPr/>
          </p:nvSpPr>
          <p:spPr bwMode="auto">
            <a:xfrm>
              <a:off x="5329" y="1752"/>
              <a:ext cx="34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3600">
                  <a:solidFill>
                    <a:srgbClr val="000000"/>
                  </a:solidFill>
                  <a:latin typeface="Arial Black" pitchFamily="34" charset="0"/>
                </a:rPr>
                <a:t>В</a:t>
              </a:r>
            </a:p>
          </p:txBody>
        </p:sp>
      </p:grpSp>
      <p:sp>
        <p:nvSpPr>
          <p:cNvPr id="370703" name="AutoShape 15"/>
          <p:cNvSpPr>
            <a:spLocks noChangeArrowheads="1"/>
          </p:cNvSpPr>
          <p:nvPr/>
        </p:nvSpPr>
        <p:spPr bwMode="auto">
          <a:xfrm rot="16021765" flipH="1">
            <a:off x="3922713" y="2565400"/>
            <a:ext cx="1728788" cy="1728787"/>
          </a:xfrm>
          <a:custGeom>
            <a:avLst/>
            <a:gdLst>
              <a:gd name="G0" fmla="+- 3544286 0 0"/>
              <a:gd name="G1" fmla="+- -11796480 0 0"/>
              <a:gd name="G2" fmla="+- 3544286 0 -11796480"/>
              <a:gd name="G3" fmla="+- 10800 0 0"/>
              <a:gd name="G4" fmla="+- 0 0 3544286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299 0 0"/>
              <a:gd name="G9" fmla="+- 0 0 -11796480"/>
              <a:gd name="G10" fmla="+- 5299 0 2700"/>
              <a:gd name="G11" fmla="cos G10 3544286"/>
              <a:gd name="G12" fmla="sin G10 3544286"/>
              <a:gd name="G13" fmla="cos 13500 3544286"/>
              <a:gd name="G14" fmla="sin 13500 3544286"/>
              <a:gd name="G15" fmla="+- G11 10800 0"/>
              <a:gd name="G16" fmla="+- G12 10800 0"/>
              <a:gd name="G17" fmla="+- G13 10800 0"/>
              <a:gd name="G18" fmla="+- G14 10800 0"/>
              <a:gd name="G19" fmla="*/ 5299 1 2"/>
              <a:gd name="G20" fmla="+- G19 5400 0"/>
              <a:gd name="G21" fmla="cos G20 3544286"/>
              <a:gd name="G22" fmla="sin G20 3544286"/>
              <a:gd name="G23" fmla="+- G21 10800 0"/>
              <a:gd name="G24" fmla="+- G12 G23 G22"/>
              <a:gd name="G25" fmla="+- G22 G23 G11"/>
              <a:gd name="G26" fmla="cos 10800 3544286"/>
              <a:gd name="G27" fmla="sin 10800 3544286"/>
              <a:gd name="G28" fmla="cos 5299 3544286"/>
              <a:gd name="G29" fmla="sin 5299 3544286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3544286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299 G39"/>
              <a:gd name="G43" fmla="sin 5299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5709 w 21600"/>
              <a:gd name="T5" fmla="*/ 1180 h 21600"/>
              <a:gd name="T6" fmla="*/ 2750 w 21600"/>
              <a:gd name="T7" fmla="*/ 10800 h 21600"/>
              <a:gd name="T8" fmla="*/ 13209 w 21600"/>
              <a:gd name="T9" fmla="*/ 6080 h 21600"/>
              <a:gd name="T10" fmla="*/ 18719 w 21600"/>
              <a:gd name="T11" fmla="*/ 21733 h 21600"/>
              <a:gd name="T12" fmla="*/ 11107 w 21600"/>
              <a:gd name="T13" fmla="*/ 20517 h 21600"/>
              <a:gd name="T14" fmla="*/ 12324 w 21600"/>
              <a:gd name="T15" fmla="*/ 12904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3908" y="15091"/>
                </a:moveTo>
                <a:cubicBezTo>
                  <a:pt x="15284" y="14094"/>
                  <a:pt x="16099" y="12498"/>
                  <a:pt x="16099" y="10800"/>
                </a:cubicBezTo>
                <a:cubicBezTo>
                  <a:pt x="16099" y="7873"/>
                  <a:pt x="13726" y="5501"/>
                  <a:pt x="10800" y="5501"/>
                </a:cubicBezTo>
                <a:cubicBezTo>
                  <a:pt x="7873" y="5501"/>
                  <a:pt x="5501" y="7873"/>
                  <a:pt x="5501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4262"/>
                  <a:pt x="19939" y="17515"/>
                  <a:pt x="17135" y="19546"/>
                </a:cubicBezTo>
                <a:lnTo>
                  <a:pt x="18719" y="21733"/>
                </a:lnTo>
                <a:lnTo>
                  <a:pt x="11107" y="20517"/>
                </a:lnTo>
                <a:lnTo>
                  <a:pt x="12324" y="12904"/>
                </a:lnTo>
                <a:lnTo>
                  <a:pt x="13908" y="15091"/>
                </a:lnTo>
                <a:close/>
              </a:path>
            </a:pathLst>
          </a:custGeom>
          <a:solidFill>
            <a:srgbClr val="CCFFCC"/>
          </a:solidFill>
          <a:ln w="2857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370693" name="Object 5"/>
          <p:cNvGraphicFramePr>
            <a:graphicFrameLocks noChangeAspect="1"/>
          </p:cNvGraphicFramePr>
          <p:nvPr/>
        </p:nvGraphicFramePr>
        <p:xfrm>
          <a:off x="4606925" y="1844675"/>
          <a:ext cx="354013" cy="3097213"/>
        </p:xfrm>
        <a:graphic>
          <a:graphicData uri="http://schemas.openxmlformats.org/presentationml/2006/ole">
            <p:oleObj spid="_x0000_s5122" name="CorelDRAW" r:id="rId5" imgW="1208880" imgH="11324880" progId="">
              <p:embed/>
            </p:oleObj>
          </a:graphicData>
        </a:graphic>
      </p:graphicFrame>
      <p:sp>
        <p:nvSpPr>
          <p:cNvPr id="370705" name="AutoShape 17"/>
          <p:cNvSpPr>
            <a:spLocks noChangeArrowheads="1"/>
          </p:cNvSpPr>
          <p:nvPr/>
        </p:nvSpPr>
        <p:spPr bwMode="auto">
          <a:xfrm rot="-5400000">
            <a:off x="2304257" y="1448594"/>
            <a:ext cx="1008062" cy="2159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70706" name="Oval 18"/>
          <p:cNvSpPr>
            <a:spLocks noChangeArrowheads="1"/>
          </p:cNvSpPr>
          <p:nvPr/>
        </p:nvSpPr>
        <p:spPr bwMode="auto">
          <a:xfrm>
            <a:off x="4427538" y="1125538"/>
            <a:ext cx="863600" cy="863600"/>
          </a:xfrm>
          <a:prstGeom prst="ellipse">
            <a:avLst/>
          </a:prstGeom>
          <a:solidFill>
            <a:srgbClr val="CCFFCC">
              <a:alpha val="60001"/>
            </a:srgbClr>
          </a:solidFill>
          <a:ln w="57150" cmpd="thickThin" algn="ctr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70707" name="Text Box 19"/>
          <p:cNvSpPr txBox="1">
            <a:spLocks noChangeArrowheads="1"/>
          </p:cNvSpPr>
          <p:nvPr/>
        </p:nvSpPr>
        <p:spPr bwMode="auto">
          <a:xfrm>
            <a:off x="4643438" y="1387475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>
                <a:solidFill>
                  <a:srgbClr val="000000"/>
                </a:solidFill>
                <a:latin typeface="Arial Black" pitchFamily="34" charset="0"/>
              </a:rPr>
              <a:t>0</a:t>
            </a:r>
            <a:endParaRPr lang="en-US" sz="2400">
              <a:solidFill>
                <a:srgbClr val="000000"/>
              </a:solidFill>
              <a:latin typeface="Arial Black" pitchFamily="34" charset="0"/>
              <a:sym typeface="Symbol" pitchFamily="18" charset="2"/>
            </a:endParaRPr>
          </a:p>
        </p:txBody>
      </p:sp>
      <p:sp>
        <p:nvSpPr>
          <p:cNvPr id="370708" name="Text Box 20"/>
          <p:cNvSpPr txBox="1">
            <a:spLocks noChangeArrowheads="1"/>
          </p:cNvSpPr>
          <p:nvPr/>
        </p:nvSpPr>
        <p:spPr bwMode="auto">
          <a:xfrm>
            <a:off x="0" y="6035675"/>
            <a:ext cx="914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000000"/>
                </a:solidFill>
              </a:rPr>
              <a:t>Вращение горного компаса </a:t>
            </a:r>
            <a:r>
              <a:rPr lang="ru-RU" sz="2400">
                <a:solidFill>
                  <a:srgbClr val="000000"/>
                </a:solidFill>
                <a:latin typeface="Arial Black" pitchFamily="34" charset="0"/>
              </a:rPr>
              <a:t>против</a:t>
            </a:r>
            <a:r>
              <a:rPr lang="ru-RU" sz="2400" b="1">
                <a:solidFill>
                  <a:srgbClr val="000000"/>
                </a:solidFill>
              </a:rPr>
              <a:t> часовой стрелки, т.е. на </a:t>
            </a:r>
            <a:r>
              <a:rPr lang="ru-RU" sz="2400">
                <a:solidFill>
                  <a:srgbClr val="000000"/>
                </a:solidFill>
                <a:latin typeface="Arial Black" pitchFamily="34" charset="0"/>
              </a:rPr>
              <a:t>запад</a:t>
            </a:r>
            <a:r>
              <a:rPr lang="ru-RU" sz="2400" b="1">
                <a:solidFill>
                  <a:srgbClr val="000000"/>
                </a:solidFill>
              </a:rPr>
              <a:t>. Стрелка относительно лимба смещается </a:t>
            </a:r>
            <a:r>
              <a:rPr lang="ru-RU" sz="2400">
                <a:solidFill>
                  <a:srgbClr val="000000"/>
                </a:solidFill>
                <a:latin typeface="Arial Black" pitchFamily="34" charset="0"/>
              </a:rPr>
              <a:t>по</a:t>
            </a:r>
            <a:r>
              <a:rPr lang="ru-RU" sz="2400" b="1">
                <a:solidFill>
                  <a:srgbClr val="000000"/>
                </a:solidFill>
              </a:rPr>
              <a:t> часовой стрелки.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82" name="Rectangle 10"/>
          <p:cNvSpPr>
            <a:spLocks noChangeArrowheads="1"/>
          </p:cNvSpPr>
          <p:nvPr/>
        </p:nvSpPr>
        <p:spPr bwMode="auto">
          <a:xfrm>
            <a:off x="0" y="0"/>
            <a:ext cx="827088" cy="6858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361481" name="Picture 9"/>
          <p:cNvPicPr>
            <a:picLocks noChangeAspect="1" noChangeArrowheads="1"/>
          </p:cNvPicPr>
          <p:nvPr/>
        </p:nvPicPr>
        <p:blipFill>
          <a:blip r:embed="rId4">
            <a:lum bright="-20000" contrast="40000"/>
          </a:blip>
          <a:srcRect/>
          <a:stretch>
            <a:fillRect/>
          </a:stretch>
        </p:blipFill>
        <p:spPr bwMode="auto">
          <a:xfrm>
            <a:off x="611188" y="0"/>
            <a:ext cx="8532812" cy="682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1477" name="AutoShape 5"/>
          <p:cNvSpPr>
            <a:spLocks noChangeArrowheads="1"/>
          </p:cNvSpPr>
          <p:nvPr/>
        </p:nvSpPr>
        <p:spPr bwMode="auto">
          <a:xfrm rot="14912974" flipH="1">
            <a:off x="3995738" y="2565400"/>
            <a:ext cx="1728788" cy="1728787"/>
          </a:xfrm>
          <a:custGeom>
            <a:avLst/>
            <a:gdLst>
              <a:gd name="G0" fmla="+- 3544286 0 0"/>
              <a:gd name="G1" fmla="+- -11796480 0 0"/>
              <a:gd name="G2" fmla="+- 3544286 0 -11796480"/>
              <a:gd name="G3" fmla="+- 10800 0 0"/>
              <a:gd name="G4" fmla="+- 0 0 3544286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299 0 0"/>
              <a:gd name="G9" fmla="+- 0 0 -11796480"/>
              <a:gd name="G10" fmla="+- 5299 0 2700"/>
              <a:gd name="G11" fmla="cos G10 3544286"/>
              <a:gd name="G12" fmla="sin G10 3544286"/>
              <a:gd name="G13" fmla="cos 13500 3544286"/>
              <a:gd name="G14" fmla="sin 13500 3544286"/>
              <a:gd name="G15" fmla="+- G11 10800 0"/>
              <a:gd name="G16" fmla="+- G12 10800 0"/>
              <a:gd name="G17" fmla="+- G13 10800 0"/>
              <a:gd name="G18" fmla="+- G14 10800 0"/>
              <a:gd name="G19" fmla="*/ 5299 1 2"/>
              <a:gd name="G20" fmla="+- G19 5400 0"/>
              <a:gd name="G21" fmla="cos G20 3544286"/>
              <a:gd name="G22" fmla="sin G20 3544286"/>
              <a:gd name="G23" fmla="+- G21 10800 0"/>
              <a:gd name="G24" fmla="+- G12 G23 G22"/>
              <a:gd name="G25" fmla="+- G22 G23 G11"/>
              <a:gd name="G26" fmla="cos 10800 3544286"/>
              <a:gd name="G27" fmla="sin 10800 3544286"/>
              <a:gd name="G28" fmla="cos 5299 3544286"/>
              <a:gd name="G29" fmla="sin 5299 3544286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3544286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299 G39"/>
              <a:gd name="G43" fmla="sin 5299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5709 w 21600"/>
              <a:gd name="T5" fmla="*/ 1180 h 21600"/>
              <a:gd name="T6" fmla="*/ 2750 w 21600"/>
              <a:gd name="T7" fmla="*/ 10800 h 21600"/>
              <a:gd name="T8" fmla="*/ 13209 w 21600"/>
              <a:gd name="T9" fmla="*/ 6080 h 21600"/>
              <a:gd name="T10" fmla="*/ 18719 w 21600"/>
              <a:gd name="T11" fmla="*/ 21733 h 21600"/>
              <a:gd name="T12" fmla="*/ 11107 w 21600"/>
              <a:gd name="T13" fmla="*/ 20517 h 21600"/>
              <a:gd name="T14" fmla="*/ 12324 w 21600"/>
              <a:gd name="T15" fmla="*/ 12904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3908" y="15091"/>
                </a:moveTo>
                <a:cubicBezTo>
                  <a:pt x="15284" y="14094"/>
                  <a:pt x="16099" y="12498"/>
                  <a:pt x="16099" y="10800"/>
                </a:cubicBezTo>
                <a:cubicBezTo>
                  <a:pt x="16099" y="7873"/>
                  <a:pt x="13726" y="5501"/>
                  <a:pt x="10800" y="5501"/>
                </a:cubicBezTo>
                <a:cubicBezTo>
                  <a:pt x="7873" y="5501"/>
                  <a:pt x="5501" y="7873"/>
                  <a:pt x="5501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4262"/>
                  <a:pt x="19939" y="17515"/>
                  <a:pt x="17135" y="19546"/>
                </a:cubicBezTo>
                <a:lnTo>
                  <a:pt x="18719" y="21733"/>
                </a:lnTo>
                <a:lnTo>
                  <a:pt x="11107" y="20517"/>
                </a:lnTo>
                <a:lnTo>
                  <a:pt x="12324" y="12904"/>
                </a:lnTo>
                <a:lnTo>
                  <a:pt x="13908" y="15091"/>
                </a:lnTo>
                <a:close/>
              </a:path>
            </a:pathLst>
          </a:custGeom>
          <a:solidFill>
            <a:srgbClr val="CCFFCC"/>
          </a:solidFill>
          <a:ln w="2857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61478" name="Text Box 6"/>
          <p:cNvSpPr txBox="1">
            <a:spLocks noChangeArrowheads="1"/>
          </p:cNvSpPr>
          <p:nvPr/>
        </p:nvSpPr>
        <p:spPr bwMode="auto">
          <a:xfrm>
            <a:off x="0" y="6035675"/>
            <a:ext cx="914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000000"/>
                </a:solidFill>
              </a:rPr>
              <a:t>Вращение горного компаса </a:t>
            </a:r>
            <a:r>
              <a:rPr lang="ru-RU" sz="2400">
                <a:solidFill>
                  <a:srgbClr val="000000"/>
                </a:solidFill>
                <a:latin typeface="Arial Black" pitchFamily="34" charset="0"/>
              </a:rPr>
              <a:t>против</a:t>
            </a:r>
            <a:r>
              <a:rPr lang="ru-RU" sz="2400" b="1">
                <a:solidFill>
                  <a:srgbClr val="000000"/>
                </a:solidFill>
              </a:rPr>
              <a:t> часовой стрелки, т.е. на </a:t>
            </a:r>
            <a:r>
              <a:rPr lang="ru-RU" sz="2400">
                <a:solidFill>
                  <a:srgbClr val="000000"/>
                </a:solidFill>
                <a:latin typeface="Arial Black" pitchFamily="34" charset="0"/>
              </a:rPr>
              <a:t>запад</a:t>
            </a:r>
            <a:r>
              <a:rPr lang="ru-RU" sz="2400" b="1">
                <a:solidFill>
                  <a:srgbClr val="000000"/>
                </a:solidFill>
              </a:rPr>
              <a:t>. Стрелка относительно лимба смещается </a:t>
            </a:r>
            <a:r>
              <a:rPr lang="ru-RU" sz="2400">
                <a:solidFill>
                  <a:srgbClr val="000000"/>
                </a:solidFill>
                <a:latin typeface="Arial Black" pitchFamily="34" charset="0"/>
              </a:rPr>
              <a:t>по</a:t>
            </a:r>
            <a:r>
              <a:rPr lang="ru-RU" sz="2400" b="1">
                <a:solidFill>
                  <a:srgbClr val="000000"/>
                </a:solidFill>
              </a:rPr>
              <a:t> часовой стрелки.</a:t>
            </a:r>
          </a:p>
        </p:txBody>
      </p:sp>
      <p:graphicFrame>
        <p:nvGraphicFramePr>
          <p:cNvPr id="361480" name="Object 8"/>
          <p:cNvGraphicFramePr>
            <a:graphicFrameLocks noChangeAspect="1"/>
          </p:cNvGraphicFramePr>
          <p:nvPr/>
        </p:nvGraphicFramePr>
        <p:xfrm>
          <a:off x="4643438" y="1844675"/>
          <a:ext cx="354012" cy="3097213"/>
        </p:xfrm>
        <a:graphic>
          <a:graphicData uri="http://schemas.openxmlformats.org/presentationml/2006/ole">
            <p:oleObj spid="_x0000_s6146" name="CorelDRAW" r:id="rId5" imgW="1208880" imgH="11324880" progId="">
              <p:embed/>
            </p:oleObj>
          </a:graphicData>
        </a:graphic>
      </p:graphicFrame>
      <p:sp>
        <p:nvSpPr>
          <p:cNvPr id="361483" name="Rectangle 11"/>
          <p:cNvSpPr>
            <a:spLocks noChangeArrowheads="1"/>
          </p:cNvSpPr>
          <p:nvPr/>
        </p:nvSpPr>
        <p:spPr bwMode="auto">
          <a:xfrm rot="-1113331">
            <a:off x="2627313" y="981075"/>
            <a:ext cx="4392612" cy="4824413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7740650" y="549275"/>
            <a:ext cx="1258888" cy="3011488"/>
            <a:chOff x="4876" y="985"/>
            <a:chExt cx="793" cy="1897"/>
          </a:xfrm>
        </p:grpSpPr>
        <p:sp>
          <p:nvSpPr>
            <p:cNvPr id="361487" name="AutoShape 15"/>
            <p:cNvSpPr>
              <a:spLocks noChangeArrowheads="1"/>
            </p:cNvSpPr>
            <p:nvPr/>
          </p:nvSpPr>
          <p:spPr bwMode="auto">
            <a:xfrm rot="16200000">
              <a:off x="4678" y="1768"/>
              <a:ext cx="1180" cy="239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gradFill rotWithShape="0">
              <a:gsLst>
                <a:gs pos="0">
                  <a:srgbClr val="0000FF"/>
                </a:gs>
                <a:gs pos="100000">
                  <a:srgbClr val="FF00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1488" name="Text Box 16"/>
            <p:cNvSpPr txBox="1">
              <a:spLocks noChangeArrowheads="1"/>
            </p:cNvSpPr>
            <p:nvPr/>
          </p:nvSpPr>
          <p:spPr bwMode="auto">
            <a:xfrm>
              <a:off x="5103" y="985"/>
              <a:ext cx="34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3600">
                  <a:solidFill>
                    <a:srgbClr val="000000"/>
                  </a:solidFill>
                  <a:latin typeface="Arial Black" pitchFamily="34" charset="0"/>
                </a:rPr>
                <a:t>С</a:t>
              </a:r>
            </a:p>
          </p:txBody>
        </p:sp>
        <p:sp>
          <p:nvSpPr>
            <p:cNvPr id="361489" name="Text Box 17"/>
            <p:cNvSpPr txBox="1">
              <a:spLocks noChangeArrowheads="1"/>
            </p:cNvSpPr>
            <p:nvPr/>
          </p:nvSpPr>
          <p:spPr bwMode="auto">
            <a:xfrm>
              <a:off x="5057" y="2478"/>
              <a:ext cx="45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3600">
                  <a:solidFill>
                    <a:srgbClr val="000000"/>
                  </a:solidFill>
                  <a:latin typeface="Arial Black" pitchFamily="34" charset="0"/>
                </a:rPr>
                <a:t>Ю</a:t>
              </a:r>
            </a:p>
          </p:txBody>
        </p:sp>
        <p:sp>
          <p:nvSpPr>
            <p:cNvPr id="361490" name="Text Box 18"/>
            <p:cNvSpPr txBox="1">
              <a:spLocks noChangeArrowheads="1"/>
            </p:cNvSpPr>
            <p:nvPr/>
          </p:nvSpPr>
          <p:spPr bwMode="auto">
            <a:xfrm>
              <a:off x="4876" y="1752"/>
              <a:ext cx="31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3600">
                  <a:solidFill>
                    <a:srgbClr val="000000"/>
                  </a:solidFill>
                  <a:latin typeface="Arial Black" pitchFamily="34" charset="0"/>
                </a:rPr>
                <a:t>З</a:t>
              </a:r>
            </a:p>
          </p:txBody>
        </p:sp>
        <p:sp>
          <p:nvSpPr>
            <p:cNvPr id="361491" name="Text Box 19"/>
            <p:cNvSpPr txBox="1">
              <a:spLocks noChangeArrowheads="1"/>
            </p:cNvSpPr>
            <p:nvPr/>
          </p:nvSpPr>
          <p:spPr bwMode="auto">
            <a:xfrm>
              <a:off x="5329" y="1752"/>
              <a:ext cx="34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3600">
                  <a:solidFill>
                    <a:srgbClr val="000000"/>
                  </a:solidFill>
                  <a:latin typeface="Arial Black" pitchFamily="34" charset="0"/>
                </a:rPr>
                <a:t>В</a:t>
              </a:r>
            </a:p>
          </p:txBody>
        </p:sp>
      </p:grpSp>
      <p:sp>
        <p:nvSpPr>
          <p:cNvPr id="361494" name="AutoShape 22"/>
          <p:cNvSpPr>
            <a:spLocks noChangeArrowheads="1"/>
          </p:cNvSpPr>
          <p:nvPr/>
        </p:nvSpPr>
        <p:spPr bwMode="auto">
          <a:xfrm rot="15027509">
            <a:off x="1799432" y="2169319"/>
            <a:ext cx="1008062" cy="2159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61495" name="Oval 23"/>
          <p:cNvSpPr>
            <a:spLocks noChangeArrowheads="1"/>
          </p:cNvSpPr>
          <p:nvPr/>
        </p:nvSpPr>
        <p:spPr bwMode="auto">
          <a:xfrm>
            <a:off x="4427538" y="1125538"/>
            <a:ext cx="863600" cy="863600"/>
          </a:xfrm>
          <a:prstGeom prst="ellipse">
            <a:avLst/>
          </a:prstGeom>
          <a:solidFill>
            <a:srgbClr val="CCFFCC">
              <a:alpha val="60001"/>
            </a:srgbClr>
          </a:solidFill>
          <a:ln w="57150" cmpd="thickThin" algn="ctr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61496" name="Text Box 24"/>
          <p:cNvSpPr txBox="1">
            <a:spLocks noChangeArrowheads="1"/>
          </p:cNvSpPr>
          <p:nvPr/>
        </p:nvSpPr>
        <p:spPr bwMode="auto">
          <a:xfrm>
            <a:off x="4462463" y="1330325"/>
            <a:ext cx="79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>
                <a:solidFill>
                  <a:srgbClr val="000000"/>
                </a:solidFill>
                <a:latin typeface="Arial Black" pitchFamily="34" charset="0"/>
              </a:rPr>
              <a:t>340</a:t>
            </a:r>
            <a:endParaRPr lang="en-US" sz="2400">
              <a:solidFill>
                <a:srgbClr val="000000"/>
              </a:solidFill>
              <a:latin typeface="Arial Black" pitchFamily="34" charset="0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721" name="Picture 9"/>
          <p:cNvPicPr>
            <a:picLocks noChangeAspect="1" noChangeArrowheads="1"/>
          </p:cNvPicPr>
          <p:nvPr/>
        </p:nvPicPr>
        <p:blipFill>
          <a:blip r:embed="rId4">
            <a:lum bright="-20000" contrast="40000"/>
          </a:blip>
          <a:srcRect/>
          <a:stretch>
            <a:fillRect/>
          </a:stretch>
        </p:blipFill>
        <p:spPr bwMode="auto">
          <a:xfrm>
            <a:off x="611188" y="0"/>
            <a:ext cx="8532812" cy="682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1714" name="Rectangle 2"/>
          <p:cNvSpPr>
            <a:spLocks noChangeArrowheads="1"/>
          </p:cNvSpPr>
          <p:nvPr/>
        </p:nvSpPr>
        <p:spPr bwMode="auto">
          <a:xfrm>
            <a:off x="0" y="0"/>
            <a:ext cx="827088" cy="6858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71717" name="AutoShape 5"/>
          <p:cNvSpPr>
            <a:spLocks noChangeArrowheads="1"/>
          </p:cNvSpPr>
          <p:nvPr/>
        </p:nvSpPr>
        <p:spPr bwMode="auto">
          <a:xfrm rot="13720532" flipH="1">
            <a:off x="3995738" y="2565400"/>
            <a:ext cx="1728788" cy="1728787"/>
          </a:xfrm>
          <a:custGeom>
            <a:avLst/>
            <a:gdLst>
              <a:gd name="G0" fmla="+- 3544286 0 0"/>
              <a:gd name="G1" fmla="+- -11796480 0 0"/>
              <a:gd name="G2" fmla="+- 3544286 0 -11796480"/>
              <a:gd name="G3" fmla="+- 10800 0 0"/>
              <a:gd name="G4" fmla="+- 0 0 3544286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299 0 0"/>
              <a:gd name="G9" fmla="+- 0 0 -11796480"/>
              <a:gd name="G10" fmla="+- 5299 0 2700"/>
              <a:gd name="G11" fmla="cos G10 3544286"/>
              <a:gd name="G12" fmla="sin G10 3544286"/>
              <a:gd name="G13" fmla="cos 13500 3544286"/>
              <a:gd name="G14" fmla="sin 13500 3544286"/>
              <a:gd name="G15" fmla="+- G11 10800 0"/>
              <a:gd name="G16" fmla="+- G12 10800 0"/>
              <a:gd name="G17" fmla="+- G13 10800 0"/>
              <a:gd name="G18" fmla="+- G14 10800 0"/>
              <a:gd name="G19" fmla="*/ 5299 1 2"/>
              <a:gd name="G20" fmla="+- G19 5400 0"/>
              <a:gd name="G21" fmla="cos G20 3544286"/>
              <a:gd name="G22" fmla="sin G20 3544286"/>
              <a:gd name="G23" fmla="+- G21 10800 0"/>
              <a:gd name="G24" fmla="+- G12 G23 G22"/>
              <a:gd name="G25" fmla="+- G22 G23 G11"/>
              <a:gd name="G26" fmla="cos 10800 3544286"/>
              <a:gd name="G27" fmla="sin 10800 3544286"/>
              <a:gd name="G28" fmla="cos 5299 3544286"/>
              <a:gd name="G29" fmla="sin 5299 3544286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3544286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299 G39"/>
              <a:gd name="G43" fmla="sin 5299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5709 w 21600"/>
              <a:gd name="T5" fmla="*/ 1180 h 21600"/>
              <a:gd name="T6" fmla="*/ 2750 w 21600"/>
              <a:gd name="T7" fmla="*/ 10800 h 21600"/>
              <a:gd name="T8" fmla="*/ 13209 w 21600"/>
              <a:gd name="T9" fmla="*/ 6080 h 21600"/>
              <a:gd name="T10" fmla="*/ 18719 w 21600"/>
              <a:gd name="T11" fmla="*/ 21733 h 21600"/>
              <a:gd name="T12" fmla="*/ 11107 w 21600"/>
              <a:gd name="T13" fmla="*/ 20517 h 21600"/>
              <a:gd name="T14" fmla="*/ 12324 w 21600"/>
              <a:gd name="T15" fmla="*/ 12904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3908" y="15091"/>
                </a:moveTo>
                <a:cubicBezTo>
                  <a:pt x="15284" y="14094"/>
                  <a:pt x="16099" y="12498"/>
                  <a:pt x="16099" y="10800"/>
                </a:cubicBezTo>
                <a:cubicBezTo>
                  <a:pt x="16099" y="7873"/>
                  <a:pt x="13726" y="5501"/>
                  <a:pt x="10800" y="5501"/>
                </a:cubicBezTo>
                <a:cubicBezTo>
                  <a:pt x="7873" y="5501"/>
                  <a:pt x="5501" y="7873"/>
                  <a:pt x="5501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4262"/>
                  <a:pt x="19939" y="17515"/>
                  <a:pt x="17135" y="19546"/>
                </a:cubicBezTo>
                <a:lnTo>
                  <a:pt x="18719" y="21733"/>
                </a:lnTo>
                <a:lnTo>
                  <a:pt x="11107" y="20517"/>
                </a:lnTo>
                <a:lnTo>
                  <a:pt x="12324" y="12904"/>
                </a:lnTo>
                <a:lnTo>
                  <a:pt x="13908" y="15091"/>
                </a:lnTo>
                <a:close/>
              </a:path>
            </a:pathLst>
          </a:custGeom>
          <a:solidFill>
            <a:srgbClr val="CCFFCC"/>
          </a:solidFill>
          <a:ln w="2857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71718" name="Text Box 6"/>
          <p:cNvSpPr txBox="1">
            <a:spLocks noChangeArrowheads="1"/>
          </p:cNvSpPr>
          <p:nvPr/>
        </p:nvSpPr>
        <p:spPr bwMode="auto">
          <a:xfrm>
            <a:off x="0" y="6035675"/>
            <a:ext cx="914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000000"/>
                </a:solidFill>
              </a:rPr>
              <a:t>Вращение горного компаса </a:t>
            </a:r>
            <a:r>
              <a:rPr lang="ru-RU" sz="2400">
                <a:solidFill>
                  <a:srgbClr val="000000"/>
                </a:solidFill>
                <a:latin typeface="Arial Black" pitchFamily="34" charset="0"/>
              </a:rPr>
              <a:t>против</a:t>
            </a:r>
            <a:r>
              <a:rPr lang="ru-RU" sz="2400" b="1">
                <a:solidFill>
                  <a:srgbClr val="000000"/>
                </a:solidFill>
              </a:rPr>
              <a:t> часовой стрелки, т.е. на </a:t>
            </a:r>
            <a:r>
              <a:rPr lang="ru-RU" sz="2400">
                <a:solidFill>
                  <a:srgbClr val="000000"/>
                </a:solidFill>
                <a:latin typeface="Arial Black" pitchFamily="34" charset="0"/>
              </a:rPr>
              <a:t>запад</a:t>
            </a:r>
            <a:r>
              <a:rPr lang="ru-RU" sz="2400" b="1">
                <a:solidFill>
                  <a:srgbClr val="000000"/>
                </a:solidFill>
              </a:rPr>
              <a:t>. Стрелка относительно лимба смещается </a:t>
            </a:r>
            <a:r>
              <a:rPr lang="ru-RU" sz="2400">
                <a:solidFill>
                  <a:srgbClr val="000000"/>
                </a:solidFill>
                <a:latin typeface="Arial Black" pitchFamily="34" charset="0"/>
              </a:rPr>
              <a:t>по</a:t>
            </a:r>
            <a:r>
              <a:rPr lang="ru-RU" sz="2400" b="1">
                <a:solidFill>
                  <a:srgbClr val="000000"/>
                </a:solidFill>
              </a:rPr>
              <a:t> часовой стрелки.</a:t>
            </a:r>
          </a:p>
        </p:txBody>
      </p:sp>
      <p:graphicFrame>
        <p:nvGraphicFramePr>
          <p:cNvPr id="371719" name="Object 7"/>
          <p:cNvGraphicFramePr>
            <a:graphicFrameLocks noChangeAspect="1"/>
          </p:cNvGraphicFramePr>
          <p:nvPr/>
        </p:nvGraphicFramePr>
        <p:xfrm>
          <a:off x="4643438" y="1844675"/>
          <a:ext cx="354012" cy="3097213"/>
        </p:xfrm>
        <a:graphic>
          <a:graphicData uri="http://schemas.openxmlformats.org/presentationml/2006/ole">
            <p:oleObj spid="_x0000_s7170" name="CorelDRAW" r:id="rId5" imgW="1208880" imgH="11324880" progId="">
              <p:embed/>
            </p:oleObj>
          </a:graphicData>
        </a:graphic>
      </p:graphicFrame>
      <p:sp>
        <p:nvSpPr>
          <p:cNvPr id="371720" name="Rectangle 8"/>
          <p:cNvSpPr>
            <a:spLocks noChangeArrowheads="1"/>
          </p:cNvSpPr>
          <p:nvPr/>
        </p:nvSpPr>
        <p:spPr bwMode="auto">
          <a:xfrm rot="-2349459">
            <a:off x="2590800" y="981075"/>
            <a:ext cx="4392613" cy="4824413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7740650" y="549275"/>
            <a:ext cx="1258888" cy="3011488"/>
            <a:chOff x="4876" y="985"/>
            <a:chExt cx="793" cy="1897"/>
          </a:xfrm>
        </p:grpSpPr>
        <p:sp>
          <p:nvSpPr>
            <p:cNvPr id="371725" name="AutoShape 13"/>
            <p:cNvSpPr>
              <a:spLocks noChangeArrowheads="1"/>
            </p:cNvSpPr>
            <p:nvPr/>
          </p:nvSpPr>
          <p:spPr bwMode="auto">
            <a:xfrm rot="16200000">
              <a:off x="4678" y="1768"/>
              <a:ext cx="1180" cy="239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gradFill rotWithShape="0">
              <a:gsLst>
                <a:gs pos="0">
                  <a:srgbClr val="0000FF"/>
                </a:gs>
                <a:gs pos="100000">
                  <a:srgbClr val="FF00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1726" name="Text Box 14"/>
            <p:cNvSpPr txBox="1">
              <a:spLocks noChangeArrowheads="1"/>
            </p:cNvSpPr>
            <p:nvPr/>
          </p:nvSpPr>
          <p:spPr bwMode="auto">
            <a:xfrm>
              <a:off x="5103" y="985"/>
              <a:ext cx="34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3600">
                  <a:solidFill>
                    <a:srgbClr val="000000"/>
                  </a:solidFill>
                  <a:latin typeface="Arial Black" pitchFamily="34" charset="0"/>
                </a:rPr>
                <a:t>С</a:t>
              </a:r>
            </a:p>
          </p:txBody>
        </p:sp>
        <p:sp>
          <p:nvSpPr>
            <p:cNvPr id="371727" name="Text Box 15"/>
            <p:cNvSpPr txBox="1">
              <a:spLocks noChangeArrowheads="1"/>
            </p:cNvSpPr>
            <p:nvPr/>
          </p:nvSpPr>
          <p:spPr bwMode="auto">
            <a:xfrm>
              <a:off x="5057" y="2478"/>
              <a:ext cx="45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3600">
                  <a:solidFill>
                    <a:srgbClr val="000000"/>
                  </a:solidFill>
                  <a:latin typeface="Arial Black" pitchFamily="34" charset="0"/>
                </a:rPr>
                <a:t>Ю</a:t>
              </a:r>
            </a:p>
          </p:txBody>
        </p:sp>
        <p:sp>
          <p:nvSpPr>
            <p:cNvPr id="371728" name="Text Box 16"/>
            <p:cNvSpPr txBox="1">
              <a:spLocks noChangeArrowheads="1"/>
            </p:cNvSpPr>
            <p:nvPr/>
          </p:nvSpPr>
          <p:spPr bwMode="auto">
            <a:xfrm>
              <a:off x="4876" y="1752"/>
              <a:ext cx="31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3600">
                  <a:solidFill>
                    <a:srgbClr val="000000"/>
                  </a:solidFill>
                  <a:latin typeface="Arial Black" pitchFamily="34" charset="0"/>
                </a:rPr>
                <a:t>З</a:t>
              </a:r>
            </a:p>
          </p:txBody>
        </p:sp>
        <p:sp>
          <p:nvSpPr>
            <p:cNvPr id="371729" name="Text Box 17"/>
            <p:cNvSpPr txBox="1">
              <a:spLocks noChangeArrowheads="1"/>
            </p:cNvSpPr>
            <p:nvPr/>
          </p:nvSpPr>
          <p:spPr bwMode="auto">
            <a:xfrm>
              <a:off x="5329" y="1752"/>
              <a:ext cx="34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3600">
                  <a:solidFill>
                    <a:srgbClr val="000000"/>
                  </a:solidFill>
                  <a:latin typeface="Arial Black" pitchFamily="34" charset="0"/>
                </a:rPr>
                <a:t>В</a:t>
              </a:r>
            </a:p>
          </p:txBody>
        </p:sp>
      </p:grpSp>
      <p:sp>
        <p:nvSpPr>
          <p:cNvPr id="371732" name="AutoShape 20"/>
          <p:cNvSpPr>
            <a:spLocks noChangeArrowheads="1"/>
          </p:cNvSpPr>
          <p:nvPr/>
        </p:nvSpPr>
        <p:spPr bwMode="auto">
          <a:xfrm rot="13876949">
            <a:off x="1583531" y="3177382"/>
            <a:ext cx="1008063" cy="2159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71733" name="Oval 21"/>
          <p:cNvSpPr>
            <a:spLocks noChangeArrowheads="1"/>
          </p:cNvSpPr>
          <p:nvPr/>
        </p:nvSpPr>
        <p:spPr bwMode="auto">
          <a:xfrm>
            <a:off x="4427538" y="1125538"/>
            <a:ext cx="863600" cy="863600"/>
          </a:xfrm>
          <a:prstGeom prst="ellipse">
            <a:avLst/>
          </a:prstGeom>
          <a:solidFill>
            <a:srgbClr val="CCFFCC">
              <a:alpha val="60001"/>
            </a:srgbClr>
          </a:solidFill>
          <a:ln w="57150" cmpd="thickThin" algn="ctr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71734" name="Text Box 22"/>
          <p:cNvSpPr txBox="1">
            <a:spLocks noChangeArrowheads="1"/>
          </p:cNvSpPr>
          <p:nvPr/>
        </p:nvSpPr>
        <p:spPr bwMode="auto">
          <a:xfrm>
            <a:off x="4462463" y="1330325"/>
            <a:ext cx="79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>
                <a:solidFill>
                  <a:srgbClr val="000000"/>
                </a:solidFill>
                <a:latin typeface="Arial Black" pitchFamily="34" charset="0"/>
              </a:rPr>
              <a:t>320</a:t>
            </a:r>
            <a:endParaRPr lang="en-US" sz="2400">
              <a:solidFill>
                <a:srgbClr val="000000"/>
              </a:solidFill>
              <a:latin typeface="Arial Black" pitchFamily="34" charset="0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6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404813"/>
          </a:xfrm>
        </p:spPr>
        <p:txBody>
          <a:bodyPr>
            <a:normAutofit fontScale="90000"/>
          </a:bodyPr>
          <a:lstStyle/>
          <a:p>
            <a:pPr algn="r"/>
            <a:r>
              <a:rPr lang="ru-RU" sz="2800" b="1" i="1" u="sng">
                <a:solidFill>
                  <a:schemeClr val="tx1"/>
                </a:solidFill>
                <a:effectLst/>
              </a:rPr>
              <a:t>Замеры элементов залегания горным компасом</a:t>
            </a:r>
          </a:p>
        </p:txBody>
      </p:sp>
      <p:pic>
        <p:nvPicPr>
          <p:cNvPr id="376841" name="Picture 9" descr="Замеры компасом"/>
          <p:cNvPicPr>
            <a:picLocks noChangeAspect="1" noChangeArrowheads="1"/>
          </p:cNvPicPr>
          <p:nvPr/>
        </p:nvPicPr>
        <p:blipFill>
          <a:blip r:embed="rId3">
            <a:lum bright="-16000" contrast="46000"/>
          </a:blip>
          <a:srcRect/>
          <a:stretch>
            <a:fillRect/>
          </a:stretch>
        </p:blipFill>
        <p:spPr bwMode="auto">
          <a:xfrm>
            <a:off x="34925" y="692150"/>
            <a:ext cx="5770563" cy="609282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76842" name="Text Box 10"/>
          <p:cNvSpPr txBox="1">
            <a:spLocks noChangeArrowheads="1"/>
          </p:cNvSpPr>
          <p:nvPr/>
        </p:nvSpPr>
        <p:spPr bwMode="auto">
          <a:xfrm>
            <a:off x="5795962" y="1357298"/>
            <a:ext cx="3348038" cy="244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5000"/>
              </a:lnSpc>
            </a:pPr>
            <a:r>
              <a:rPr lang="ru-RU" dirty="0">
                <a:latin typeface="Arial Black" pitchFamily="34" charset="0"/>
              </a:rPr>
              <a:t>1</a:t>
            </a:r>
            <a:r>
              <a:rPr lang="ru-RU" dirty="0"/>
              <a:t>. Чтобы замерить азимут падения слоя, надо, </a:t>
            </a:r>
            <a:r>
              <a:rPr lang="ru-RU" b="1" dirty="0">
                <a:solidFill>
                  <a:srgbClr val="C00000"/>
                </a:solidFill>
              </a:rPr>
              <a:t>держа компас горизонтально </a:t>
            </a:r>
            <a:r>
              <a:rPr lang="ru-RU" dirty="0"/>
              <a:t>(контроль по уровню), приложить его </a:t>
            </a:r>
            <a:r>
              <a:rPr lang="ru-RU" dirty="0">
                <a:latin typeface="Arial Black" pitchFamily="34" charset="0"/>
              </a:rPr>
              <a:t>короткой</a:t>
            </a:r>
            <a:r>
              <a:rPr lang="ru-RU" dirty="0"/>
              <a:t> стороной к линии простирания, направив северным концом по направлению падения пласта и взять отсчет по северному концу стрелки.</a:t>
            </a:r>
          </a:p>
        </p:txBody>
      </p:sp>
      <p:sp>
        <p:nvSpPr>
          <p:cNvPr id="376843" name="Oval 11"/>
          <p:cNvSpPr>
            <a:spLocks noChangeArrowheads="1"/>
          </p:cNvSpPr>
          <p:nvPr/>
        </p:nvSpPr>
        <p:spPr bwMode="auto">
          <a:xfrm>
            <a:off x="4643438" y="981075"/>
            <a:ext cx="288925" cy="360363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76844" name="Oval 12"/>
          <p:cNvSpPr>
            <a:spLocks noChangeArrowheads="1"/>
          </p:cNvSpPr>
          <p:nvPr/>
        </p:nvSpPr>
        <p:spPr bwMode="auto">
          <a:xfrm>
            <a:off x="3419475" y="4652963"/>
            <a:ext cx="288925" cy="360362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2895600" y="4038600"/>
            <a:ext cx="2392363" cy="1219200"/>
            <a:chOff x="1824" y="2544"/>
            <a:chExt cx="1507" cy="768"/>
          </a:xfrm>
        </p:grpSpPr>
        <p:sp>
          <p:nvSpPr>
            <p:cNvPr id="376848" name="Text Box 16"/>
            <p:cNvSpPr txBox="1">
              <a:spLocks noChangeArrowheads="1"/>
            </p:cNvSpPr>
            <p:nvPr/>
          </p:nvSpPr>
          <p:spPr bwMode="auto">
            <a:xfrm>
              <a:off x="3016" y="2947"/>
              <a:ext cx="315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3200" b="1">
                  <a:solidFill>
                    <a:srgbClr val="0000FF"/>
                  </a:solidFill>
                  <a:latin typeface="Arial Black" pitchFamily="34" charset="0"/>
                </a:rPr>
                <a:t>С</a:t>
              </a:r>
            </a:p>
          </p:txBody>
        </p:sp>
        <p:sp>
          <p:nvSpPr>
            <p:cNvPr id="376847" name="Line 15"/>
            <p:cNvSpPr>
              <a:spLocks noChangeShapeType="1"/>
            </p:cNvSpPr>
            <p:nvPr/>
          </p:nvSpPr>
          <p:spPr bwMode="auto">
            <a:xfrm>
              <a:off x="1824" y="2544"/>
              <a:ext cx="1224" cy="544"/>
            </a:xfrm>
            <a:prstGeom prst="line">
              <a:avLst/>
            </a:prstGeom>
            <a:noFill/>
            <a:ln w="63500">
              <a:solidFill>
                <a:srgbClr val="0000FF"/>
              </a:solidFill>
              <a:round/>
              <a:headEnd/>
              <a:tailEnd type="stealth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76857" name="Text Box 25"/>
          <p:cNvSpPr txBox="1">
            <a:spLocks noChangeArrowheads="1"/>
          </p:cNvSpPr>
          <p:nvPr/>
        </p:nvSpPr>
        <p:spPr bwMode="auto">
          <a:xfrm>
            <a:off x="4140200" y="3500438"/>
            <a:ext cx="1528763" cy="3365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600" b="1">
                <a:solidFill>
                  <a:srgbClr val="FF0066"/>
                </a:solidFill>
                <a:latin typeface="Arial" charset="0"/>
              </a:rPr>
              <a:t>Направление</a:t>
            </a:r>
          </a:p>
        </p:txBody>
      </p:sp>
      <p:sp>
        <p:nvSpPr>
          <p:cNvPr id="376849" name="AutoShape 17"/>
          <p:cNvSpPr>
            <a:spLocks noChangeArrowheads="1"/>
          </p:cNvSpPr>
          <p:nvPr/>
        </p:nvSpPr>
        <p:spPr bwMode="auto">
          <a:xfrm rot="12167445">
            <a:off x="1838325" y="3106738"/>
            <a:ext cx="2352675" cy="1970087"/>
          </a:xfrm>
          <a:custGeom>
            <a:avLst/>
            <a:gdLst>
              <a:gd name="G0" fmla="+- 9048798 0 0"/>
              <a:gd name="G1" fmla="+- -11796480 0 0"/>
              <a:gd name="G2" fmla="+- 9048798 0 -11796480"/>
              <a:gd name="G3" fmla="+- 10800 0 0"/>
              <a:gd name="G4" fmla="+- 0 0 9048798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8598 0 0"/>
              <a:gd name="G9" fmla="+- 0 0 -11796480"/>
              <a:gd name="G10" fmla="+- 8598 0 2700"/>
              <a:gd name="G11" fmla="cos G10 9048798"/>
              <a:gd name="G12" fmla="sin G10 9048798"/>
              <a:gd name="G13" fmla="cos 13500 9048798"/>
              <a:gd name="G14" fmla="sin 13500 9048798"/>
              <a:gd name="G15" fmla="+- G11 10800 0"/>
              <a:gd name="G16" fmla="+- G12 10800 0"/>
              <a:gd name="G17" fmla="+- G13 10800 0"/>
              <a:gd name="G18" fmla="+- G14 10800 0"/>
              <a:gd name="G19" fmla="*/ 8598 1 2"/>
              <a:gd name="G20" fmla="+- G19 5400 0"/>
              <a:gd name="G21" fmla="cos G20 9048798"/>
              <a:gd name="G22" fmla="sin G20 9048798"/>
              <a:gd name="G23" fmla="+- G21 10800 0"/>
              <a:gd name="G24" fmla="+- G12 G23 G22"/>
              <a:gd name="G25" fmla="+- G22 G23 G11"/>
              <a:gd name="G26" fmla="cos 10800 9048798"/>
              <a:gd name="G27" fmla="sin 10800 9048798"/>
              <a:gd name="G28" fmla="cos 8598 9048798"/>
              <a:gd name="G29" fmla="sin 8598 9048798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9048798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8598 G39"/>
              <a:gd name="G43" fmla="sin 8598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20885 w 21600"/>
              <a:gd name="T5" fmla="*/ 6936 h 21600"/>
              <a:gd name="T6" fmla="*/ 1101 w 21600"/>
              <a:gd name="T7" fmla="*/ 10800 h 21600"/>
              <a:gd name="T8" fmla="*/ 18828 w 21600"/>
              <a:gd name="T9" fmla="*/ 7723 h 21600"/>
              <a:gd name="T10" fmla="*/ 755 w 21600"/>
              <a:gd name="T11" fmla="*/ 19820 h 21600"/>
              <a:gd name="T12" fmla="*/ 1043 w 21600"/>
              <a:gd name="T13" fmla="*/ 14452 h 21600"/>
              <a:gd name="T14" fmla="*/ 6411 w 21600"/>
              <a:gd name="T15" fmla="*/ 1474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403" y="16544"/>
                </a:moveTo>
                <a:cubicBezTo>
                  <a:pt x="6033" y="18360"/>
                  <a:pt x="8359" y="19398"/>
                  <a:pt x="10800" y="19398"/>
                </a:cubicBezTo>
                <a:cubicBezTo>
                  <a:pt x="15548" y="19398"/>
                  <a:pt x="19398" y="15548"/>
                  <a:pt x="19398" y="10800"/>
                </a:cubicBezTo>
                <a:cubicBezTo>
                  <a:pt x="19398" y="6051"/>
                  <a:pt x="15548" y="2202"/>
                  <a:pt x="10800" y="2202"/>
                </a:cubicBezTo>
                <a:cubicBezTo>
                  <a:pt x="6051" y="2202"/>
                  <a:pt x="2202" y="6051"/>
                  <a:pt x="2202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cubicBezTo>
                  <a:pt x="7734" y="21600"/>
                  <a:pt x="4813" y="20297"/>
                  <a:pt x="2764" y="18016"/>
                </a:cubicBezTo>
                <a:lnTo>
                  <a:pt x="755" y="19820"/>
                </a:lnTo>
                <a:lnTo>
                  <a:pt x="1043" y="14452"/>
                </a:lnTo>
                <a:lnTo>
                  <a:pt x="6411" y="14740"/>
                </a:lnTo>
                <a:lnTo>
                  <a:pt x="4403" y="16544"/>
                </a:lnTo>
                <a:close/>
              </a:path>
            </a:pathLst>
          </a:custGeom>
          <a:solidFill>
            <a:srgbClr val="FF99CC"/>
          </a:solidFill>
          <a:ln w="12700">
            <a:solidFill>
              <a:srgbClr val="FF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76858" name="Text Box 26"/>
          <p:cNvSpPr txBox="1">
            <a:spLocks noChangeArrowheads="1"/>
          </p:cNvSpPr>
          <p:nvPr/>
        </p:nvSpPr>
        <p:spPr bwMode="auto">
          <a:xfrm>
            <a:off x="2195513" y="5084763"/>
            <a:ext cx="2281237" cy="36671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>
                <a:solidFill>
                  <a:srgbClr val="FF33CC"/>
                </a:solidFill>
                <a:latin typeface="Arial Black" pitchFamily="34" charset="0"/>
              </a:rPr>
              <a:t>Азимут падения</a:t>
            </a:r>
          </a:p>
        </p:txBody>
      </p:sp>
      <p:sp>
        <p:nvSpPr>
          <p:cNvPr id="376859" name="Text Box 27"/>
          <p:cNvSpPr txBox="1">
            <a:spLocks noChangeArrowheads="1"/>
          </p:cNvSpPr>
          <p:nvPr/>
        </p:nvSpPr>
        <p:spPr bwMode="auto">
          <a:xfrm>
            <a:off x="5867400" y="3929066"/>
            <a:ext cx="3276600" cy="1507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5000"/>
              </a:lnSpc>
            </a:pPr>
            <a:r>
              <a:rPr lang="ru-RU" dirty="0">
                <a:latin typeface="Arial Black" pitchFamily="34" charset="0"/>
              </a:rPr>
              <a:t>2</a:t>
            </a:r>
            <a:r>
              <a:rPr lang="ru-RU" dirty="0"/>
              <a:t>. Чтобы замерить угол падения слоя, надо, </a:t>
            </a:r>
            <a:r>
              <a:rPr lang="ru-RU" b="1" dirty="0">
                <a:solidFill>
                  <a:srgbClr val="C00000"/>
                </a:solidFill>
              </a:rPr>
              <a:t>держа компас вертикально, </a:t>
            </a:r>
            <a:r>
              <a:rPr lang="ru-RU" dirty="0"/>
              <a:t>приложить его </a:t>
            </a:r>
            <a:r>
              <a:rPr lang="ru-RU" dirty="0">
                <a:latin typeface="Arial Black" pitchFamily="34" charset="0"/>
              </a:rPr>
              <a:t>длинной</a:t>
            </a:r>
            <a:r>
              <a:rPr lang="ru-RU" dirty="0"/>
              <a:t> стороной к линии падения и взять отсчет по отвесу.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68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68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6857" grpId="0" animBg="1"/>
      <p:bldP spid="376849" grpId="0" animBg="1"/>
      <p:bldP spid="376858" grpId="0" animBg="1"/>
      <p:bldP spid="37685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560406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Определение истинной мощности слоев.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785794"/>
            <a:ext cx="8429684" cy="2214579"/>
          </a:xfrm>
        </p:spPr>
        <p:txBody>
          <a:bodyPr>
            <a:noAutofit/>
          </a:bodyPr>
          <a:lstStyle/>
          <a:p>
            <a:pPr marL="0" indent="354013">
              <a:buNone/>
            </a:pPr>
            <a:r>
              <a:rPr lang="ru-RU" sz="2000" dirty="0" smtClean="0"/>
              <a:t>Истинной или действительной мощностью </a:t>
            </a:r>
            <a:r>
              <a:rPr lang="ru-RU" sz="2000" i="1" dirty="0" smtClean="0"/>
              <a:t>(т) </a:t>
            </a:r>
            <a:r>
              <a:rPr lang="ru-RU" sz="2000" dirty="0" smtClean="0"/>
              <a:t>пласта называется расстояние между подошвой и кровлей по перпендикуляру. Расстояние между подошвой и кровлей по горизонтали называется </a:t>
            </a:r>
            <a:r>
              <a:rPr lang="ru-RU" sz="2000" i="1" dirty="0" smtClean="0"/>
              <a:t>горизонтальной мощностью( </a:t>
            </a:r>
            <a:r>
              <a:rPr lang="en-US" sz="2000" i="1" dirty="0" smtClean="0"/>
              <a:t>m</a:t>
            </a:r>
            <a:r>
              <a:rPr lang="ru-RU" sz="2000" i="1" baseline="-25000" dirty="0" smtClean="0"/>
              <a:t>4</a:t>
            </a:r>
            <a:r>
              <a:rPr lang="ru-RU" sz="2000" i="1" dirty="0" smtClean="0"/>
              <a:t>), </a:t>
            </a:r>
            <a:r>
              <a:rPr lang="ru-RU" sz="2000" dirty="0" smtClean="0"/>
              <a:t>по вертикали </a:t>
            </a:r>
            <a:r>
              <a:rPr lang="ru-RU" sz="2000" i="1" dirty="0" smtClean="0"/>
              <a:t>— вертикальной мощностью( </a:t>
            </a:r>
            <a:r>
              <a:rPr lang="en-US" sz="2000" i="1" dirty="0" smtClean="0"/>
              <a:t>m</a:t>
            </a:r>
            <a:r>
              <a:rPr lang="ru-RU" sz="2000" i="1" baseline="-25000" dirty="0" smtClean="0"/>
              <a:t>3</a:t>
            </a:r>
            <a:r>
              <a:rPr lang="ru-RU" sz="2000" i="1" dirty="0" smtClean="0"/>
              <a:t>),. </a:t>
            </a:r>
            <a:r>
              <a:rPr lang="ru-RU" sz="2000" dirty="0" smtClean="0"/>
              <a:t>Мощность</a:t>
            </a:r>
            <a:r>
              <a:rPr lang="ru-RU" sz="2000" i="1" dirty="0" smtClean="0"/>
              <a:t> </a:t>
            </a:r>
            <a:r>
              <a:rPr lang="ru-RU" sz="2000" dirty="0" smtClean="0"/>
              <a:t>которая наблюдается </a:t>
            </a:r>
            <a:r>
              <a:rPr lang="ru-RU" sz="2000" dirty="0" err="1" smtClean="0"/>
              <a:t>вкрест</a:t>
            </a:r>
            <a:r>
              <a:rPr lang="ru-RU" sz="2000" dirty="0" smtClean="0"/>
              <a:t> простирания в выходе слоя на дневную поверхность – </a:t>
            </a:r>
            <a:r>
              <a:rPr lang="ru-RU" sz="2000" i="1" dirty="0" smtClean="0"/>
              <a:t>видимая мощность( </a:t>
            </a:r>
            <a:r>
              <a:rPr lang="en-US" sz="2000" i="1" dirty="0" smtClean="0"/>
              <a:t>m</a:t>
            </a:r>
            <a:r>
              <a:rPr lang="ru-RU" sz="2000" i="1" baseline="-25000" dirty="0" smtClean="0"/>
              <a:t>1</a:t>
            </a:r>
            <a:r>
              <a:rPr lang="ru-RU" sz="2000" i="1" dirty="0" smtClean="0"/>
              <a:t>),</a:t>
            </a:r>
            <a:r>
              <a:rPr lang="ru-RU" sz="2000" dirty="0" smtClean="0"/>
              <a:t>. При чтении геологических карт видимая мощность представлена </a:t>
            </a:r>
            <a:r>
              <a:rPr lang="ru-RU" sz="2000" i="1" dirty="0" smtClean="0"/>
              <a:t>проекцией видимой мощности( </a:t>
            </a:r>
            <a:r>
              <a:rPr lang="en-US" sz="2000" i="1" dirty="0" smtClean="0"/>
              <a:t>m</a:t>
            </a:r>
            <a:r>
              <a:rPr lang="ru-RU" sz="2000" i="1" baseline="-25000" dirty="0" smtClean="0"/>
              <a:t>2</a:t>
            </a:r>
            <a:r>
              <a:rPr lang="ru-RU" sz="2000" i="1" dirty="0" smtClean="0"/>
              <a:t>),  </a:t>
            </a:r>
            <a:r>
              <a:rPr lang="ru-RU" sz="2000" dirty="0" smtClean="0"/>
              <a:t>на горизонтальную плоскость.</a:t>
            </a:r>
            <a:r>
              <a:rPr lang="ru-RU" sz="2000" i="1" dirty="0" smtClean="0"/>
              <a:t> </a:t>
            </a:r>
            <a:endParaRPr lang="ru-RU" sz="2000" dirty="0" smtClean="0"/>
          </a:p>
          <a:p>
            <a:endParaRPr lang="ru-RU" sz="2000" dirty="0"/>
          </a:p>
        </p:txBody>
      </p:sp>
      <p:pic>
        <p:nvPicPr>
          <p:cNvPr id="8195" name="Picture 3" descr="~AUT0005"/>
          <p:cNvPicPr>
            <a:picLocks noChangeAspect="1" noChangeArrowheads="1"/>
          </p:cNvPicPr>
          <p:nvPr/>
        </p:nvPicPr>
        <p:blipFill>
          <a:blip r:embed="rId2">
            <a:grayscl/>
            <a:biLevel thresh="50000"/>
            <a:lum bright="-20000" contrast="20000"/>
          </a:blip>
          <a:srcRect l="38255" t="12302" r="35773" b="77681"/>
          <a:stretch>
            <a:fillRect/>
          </a:stretch>
        </p:blipFill>
        <p:spPr bwMode="auto">
          <a:xfrm>
            <a:off x="2071670" y="3571876"/>
            <a:ext cx="5500726" cy="2605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500034" y="4643421"/>
            <a:ext cx="8329642" cy="2214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7" name="Text Box 5"/>
          <p:cNvSpPr txBox="1">
            <a:spLocks noChangeArrowheads="1"/>
          </p:cNvSpPr>
          <p:nvPr/>
        </p:nvSpPr>
        <p:spPr bwMode="auto">
          <a:xfrm>
            <a:off x="0" y="76200"/>
            <a:ext cx="8991600" cy="688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lnSpc>
                <a:spcPct val="85000"/>
              </a:lnSpc>
            </a:pPr>
            <a:r>
              <a:rPr lang="ru-RU" sz="2800" b="1" i="1" u="sng">
                <a:latin typeface="Arial" charset="0"/>
              </a:rPr>
              <a:t>Определение мощности пласта по ширине выхода и наклону рельефа</a:t>
            </a:r>
          </a:p>
        </p:txBody>
      </p:sp>
      <p:pic>
        <p:nvPicPr>
          <p:cNvPr id="40243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363" y="981075"/>
            <a:ext cx="6553200" cy="501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2439" name="Text Box 7"/>
          <p:cNvSpPr txBox="1">
            <a:spLocks noChangeArrowheads="1"/>
          </p:cNvSpPr>
          <p:nvPr/>
        </p:nvSpPr>
        <p:spPr bwMode="auto">
          <a:xfrm>
            <a:off x="217488" y="6081713"/>
            <a:ext cx="8675687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5000"/>
              </a:lnSpc>
            </a:pPr>
            <a:r>
              <a:rPr lang="en-US" b="1"/>
              <a:t>H</a:t>
            </a:r>
            <a:r>
              <a:rPr lang="ru-RU"/>
              <a:t> – истинная мощность слоя; </a:t>
            </a:r>
            <a:r>
              <a:rPr lang="ru-RU" b="1">
                <a:sym typeface="Symbol" pitchFamily="18" charset="2"/>
              </a:rPr>
              <a:t></a:t>
            </a:r>
            <a:r>
              <a:rPr lang="ru-RU"/>
              <a:t> – угол падения слоя; </a:t>
            </a:r>
            <a:r>
              <a:rPr lang="ru-RU" b="1">
                <a:sym typeface="Symbol" pitchFamily="18" charset="2"/>
              </a:rPr>
              <a:t></a:t>
            </a:r>
            <a:r>
              <a:rPr lang="ru-RU"/>
              <a:t> – угол падения склона; </a:t>
            </a:r>
            <a:r>
              <a:rPr lang="ru-RU" b="1">
                <a:sym typeface="Symbol" pitchFamily="18" charset="2"/>
              </a:rPr>
              <a:t></a:t>
            </a:r>
            <a:r>
              <a:rPr lang="ru-RU"/>
              <a:t> – угол между поверхностью пласта и склона </a:t>
            </a:r>
          </a:p>
        </p:txBody>
      </p:sp>
      <p:sp>
        <p:nvSpPr>
          <p:cNvPr id="402440" name="Text Box 8"/>
          <p:cNvSpPr txBox="1">
            <a:spLocks noChangeArrowheads="1"/>
          </p:cNvSpPr>
          <p:nvPr/>
        </p:nvSpPr>
        <p:spPr bwMode="auto">
          <a:xfrm>
            <a:off x="6875463" y="1717675"/>
            <a:ext cx="2160587" cy="3511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b="1"/>
              <a:t>h</a:t>
            </a:r>
            <a:r>
              <a:rPr lang="ru-RU"/>
              <a:t> – </a:t>
            </a:r>
          </a:p>
          <a:p>
            <a:pPr>
              <a:lnSpc>
                <a:spcPct val="85000"/>
              </a:lnSpc>
            </a:pPr>
            <a:endParaRPr lang="ru-RU"/>
          </a:p>
          <a:p>
            <a:pPr>
              <a:lnSpc>
                <a:spcPct val="85000"/>
              </a:lnSpc>
            </a:pPr>
            <a:r>
              <a:rPr lang="ru-RU"/>
              <a:t>№ 1, 2</a:t>
            </a:r>
            <a:r>
              <a:rPr lang="ru-RU" b="1"/>
              <a:t> –</a:t>
            </a:r>
            <a:r>
              <a:rPr lang="ru-RU"/>
              <a:t>"горизонтальная мощность"</a:t>
            </a:r>
          </a:p>
          <a:p>
            <a:pPr>
              <a:lnSpc>
                <a:spcPct val="85000"/>
              </a:lnSpc>
            </a:pPr>
            <a:endParaRPr lang="ru-RU"/>
          </a:p>
          <a:p>
            <a:pPr>
              <a:lnSpc>
                <a:spcPct val="85000"/>
              </a:lnSpc>
            </a:pPr>
            <a:r>
              <a:rPr lang="ru-RU"/>
              <a:t>№ 3</a:t>
            </a:r>
            <a:r>
              <a:rPr lang="ru-RU" b="1"/>
              <a:t> –</a:t>
            </a:r>
          </a:p>
          <a:p>
            <a:pPr>
              <a:lnSpc>
                <a:spcPct val="85000"/>
              </a:lnSpc>
            </a:pPr>
            <a:r>
              <a:rPr lang="ru-RU"/>
              <a:t>"вертикальная мощность"</a:t>
            </a:r>
          </a:p>
          <a:p>
            <a:pPr>
              <a:lnSpc>
                <a:spcPct val="85000"/>
              </a:lnSpc>
            </a:pPr>
            <a:endParaRPr lang="ru-RU"/>
          </a:p>
          <a:p>
            <a:pPr>
              <a:lnSpc>
                <a:spcPct val="85000"/>
              </a:lnSpc>
            </a:pPr>
            <a:r>
              <a:rPr lang="ru-RU"/>
              <a:t>№ 4, 5, 6 –</a:t>
            </a:r>
            <a:r>
              <a:rPr lang="ru-RU" b="1"/>
              <a:t> </a:t>
            </a:r>
          </a:p>
          <a:p>
            <a:pPr>
              <a:lnSpc>
                <a:spcPct val="85000"/>
              </a:lnSpc>
            </a:pPr>
            <a:r>
              <a:rPr lang="ru-RU"/>
              <a:t>"ширина выхода"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Построение выхода наклонно залегающего слоя на дневную поверхность по карте с горизонталями.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360363">
              <a:buNone/>
            </a:pPr>
            <a:r>
              <a:rPr lang="ru-RU" sz="2400" dirty="0" smtClean="0"/>
              <a:t>Выходы на поверхность наклонно залегающих слоев на геологической карте имеют различные очертания, зависящие от элементов залегания слоев и характера рельефа земной поверхности. При выходе на поверхность хотя бы в одной точки наклонного слоя, где можно замерить элементы залегания, на карте с горизонталями можно построить всю линию выхода этого слоя. </a:t>
            </a:r>
          </a:p>
          <a:p>
            <a:pPr marL="0" indent="360363">
              <a:buNone/>
            </a:pPr>
            <a:r>
              <a:rPr lang="ru-RU" sz="2400" dirty="0" smtClean="0"/>
              <a:t>Для этого пользуются </a:t>
            </a:r>
            <a:r>
              <a:rPr lang="ru-RU" sz="2400" b="1" dirty="0" smtClean="0"/>
              <a:t>заложением</a:t>
            </a:r>
            <a:r>
              <a:rPr lang="ru-RU" sz="2400" dirty="0" smtClean="0"/>
              <a:t>, которое представляет собой проекцию на горизонтальную плоскость отрезка линии падения слоя, заключенного между двумя горизонталями </a:t>
            </a:r>
            <a:r>
              <a:rPr lang="ru-RU" sz="2400" dirty="0" err="1" smtClean="0"/>
              <a:t>топоосновы</a:t>
            </a:r>
            <a:r>
              <a:rPr lang="ru-RU" sz="2400" dirty="0" smtClean="0"/>
              <a:t>. 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14290"/>
            <a:ext cx="8229600" cy="4525963"/>
          </a:xfrm>
        </p:spPr>
        <p:txBody>
          <a:bodyPr>
            <a:normAutofit/>
          </a:bodyPr>
          <a:lstStyle/>
          <a:p>
            <a:pPr marL="0" indent="360363">
              <a:buNone/>
            </a:pPr>
            <a:r>
              <a:rPr lang="ru-RU" sz="2400" dirty="0" smtClean="0"/>
              <a:t>Например, при сечении горизонталей 100 м и масштабе карты 1:20 000, </a:t>
            </a:r>
            <a:r>
              <a:rPr lang="ru-RU" sz="2400" dirty="0" err="1" smtClean="0"/>
              <a:t>h</a:t>
            </a:r>
            <a:r>
              <a:rPr lang="ru-RU" sz="2400" dirty="0" smtClean="0"/>
              <a:t> будет равно </a:t>
            </a:r>
            <a:r>
              <a:rPr lang="ru-RU" sz="2400" i="1" dirty="0" smtClean="0"/>
              <a:t>5 </a:t>
            </a:r>
            <a:r>
              <a:rPr lang="ru-RU" sz="2400" dirty="0" smtClean="0"/>
              <a:t>мм. Далее, строят угол, равный истинному углу падения слоя, например, </a:t>
            </a:r>
            <a:r>
              <a:rPr lang="ru-RU" sz="2400" i="1" dirty="0" smtClean="0"/>
              <a:t>&lt;=15</a:t>
            </a:r>
            <a:r>
              <a:rPr lang="ru-RU" sz="2400" i="1" baseline="30000" dirty="0" smtClean="0"/>
              <a:t>о</a:t>
            </a:r>
            <a:r>
              <a:rPr lang="ru-RU" sz="2400" i="1" dirty="0" smtClean="0"/>
              <a:t>. </a:t>
            </a:r>
            <a:r>
              <a:rPr lang="ru-RU" sz="2400" dirty="0" smtClean="0"/>
              <a:t>Из точек пересечения наклонной линии с горизонталями проводят перпендикуляры, которые отсекут горизонтальные отрезки </a:t>
            </a:r>
            <a:r>
              <a:rPr lang="ru-RU" sz="2400" i="1" dirty="0" smtClean="0"/>
              <a:t>(т</a:t>
            </a:r>
            <a:r>
              <a:rPr lang="ru-RU" sz="2400" i="1" baseline="-25000" dirty="0" smtClean="0"/>
              <a:t>1</a:t>
            </a:r>
            <a:r>
              <a:rPr lang="ru-RU" sz="2400" i="1" dirty="0" smtClean="0"/>
              <a:t>, т</a:t>
            </a:r>
            <a:r>
              <a:rPr lang="ru-RU" sz="2400" i="1" baseline="-25000" dirty="0" smtClean="0"/>
              <a:t>2</a:t>
            </a:r>
            <a:r>
              <a:rPr lang="ru-RU" sz="2400" i="1" dirty="0" smtClean="0"/>
              <a:t>,, т</a:t>
            </a:r>
            <a:r>
              <a:rPr lang="ru-RU" sz="2400" i="1" baseline="-25000" dirty="0" smtClean="0"/>
              <a:t>3</a:t>
            </a:r>
            <a:r>
              <a:rPr lang="ru-RU" sz="2400" i="1" dirty="0" smtClean="0"/>
              <a:t>,,…</a:t>
            </a:r>
            <a:r>
              <a:rPr lang="ru-RU" sz="2400" i="1" dirty="0" err="1" smtClean="0"/>
              <a:t>m</a:t>
            </a:r>
            <a:r>
              <a:rPr lang="en-US" sz="2400" i="1" baseline="-25000" dirty="0" smtClean="0"/>
              <a:t>n</a:t>
            </a:r>
            <a:r>
              <a:rPr lang="ru-RU" sz="2400" i="1" dirty="0" smtClean="0"/>
              <a:t>), </a:t>
            </a:r>
            <a:r>
              <a:rPr lang="ru-RU" sz="2400" dirty="0" smtClean="0"/>
              <a:t>В данном случае заложение m</a:t>
            </a:r>
            <a:r>
              <a:rPr lang="ru-RU" sz="2400" baseline="-25000" dirty="0" smtClean="0"/>
              <a:t>ср</a:t>
            </a:r>
            <a:r>
              <a:rPr lang="ru-RU" sz="2400" dirty="0" smtClean="0"/>
              <a:t>=19 мм. ( </a:t>
            </a:r>
            <a:r>
              <a:rPr lang="ru-RU" sz="2400" dirty="0" err="1" smtClean="0"/>
              <a:t>m</a:t>
            </a:r>
            <a:r>
              <a:rPr lang="ru-RU" sz="2400" dirty="0" smtClean="0"/>
              <a:t> можно определить по формулам </a:t>
            </a:r>
          </a:p>
          <a:p>
            <a:pPr marL="0" indent="360363">
              <a:buNone/>
            </a:pPr>
            <a:r>
              <a:rPr lang="ru-RU" sz="2400" dirty="0" err="1" smtClean="0"/>
              <a:t>m</a:t>
            </a:r>
            <a:r>
              <a:rPr lang="ru-RU" sz="2400" dirty="0" smtClean="0"/>
              <a:t>/</a:t>
            </a:r>
            <a:r>
              <a:rPr lang="ru-RU" sz="2400" dirty="0" err="1" smtClean="0"/>
              <a:t>h=</a:t>
            </a:r>
            <a:r>
              <a:rPr lang="ru-RU" sz="2400" dirty="0" smtClean="0"/>
              <a:t> </a:t>
            </a:r>
            <a:r>
              <a:rPr lang="ru-RU" sz="2400" dirty="0" err="1" smtClean="0"/>
              <a:t>ctgα; m=h</a:t>
            </a:r>
            <a:r>
              <a:rPr lang="ru-RU" sz="2400" dirty="0" smtClean="0"/>
              <a:t> </a:t>
            </a:r>
            <a:r>
              <a:rPr lang="ru-RU" sz="2400" dirty="0" err="1" smtClean="0"/>
              <a:t>ctgα; </a:t>
            </a:r>
            <a:r>
              <a:rPr lang="ru-RU" sz="2400" dirty="0" smtClean="0"/>
              <a:t>или</a:t>
            </a:r>
          </a:p>
          <a:p>
            <a:pPr marL="0" indent="360363">
              <a:buNone/>
            </a:pPr>
            <a:r>
              <a:rPr lang="ru-RU" sz="2400" dirty="0" smtClean="0"/>
              <a:t> </a:t>
            </a:r>
            <a:r>
              <a:rPr lang="ru-RU" sz="2400" dirty="0" err="1" smtClean="0"/>
              <a:t>h</a:t>
            </a:r>
            <a:r>
              <a:rPr lang="ru-RU" sz="2400" dirty="0" smtClean="0"/>
              <a:t>/</a:t>
            </a:r>
            <a:r>
              <a:rPr lang="ru-RU" sz="2400" dirty="0" err="1" smtClean="0"/>
              <a:t>m=tg</a:t>
            </a:r>
            <a:r>
              <a:rPr lang="ru-RU" sz="2400" dirty="0" smtClean="0"/>
              <a:t> </a:t>
            </a:r>
            <a:r>
              <a:rPr lang="ru-RU" sz="2400" dirty="0" err="1" smtClean="0"/>
              <a:t>α; m=h</a:t>
            </a:r>
            <a:r>
              <a:rPr lang="ru-RU" sz="2400" dirty="0" smtClean="0"/>
              <a:t>/</a:t>
            </a:r>
            <a:r>
              <a:rPr lang="ru-RU" sz="2400" dirty="0" err="1" smtClean="0"/>
              <a:t>tg</a:t>
            </a:r>
            <a:r>
              <a:rPr lang="ru-RU" sz="2400" dirty="0" smtClean="0"/>
              <a:t> </a:t>
            </a:r>
            <a:r>
              <a:rPr lang="ru-RU" sz="2400" dirty="0" err="1" smtClean="0"/>
              <a:t>α;</a:t>
            </a:r>
            <a:r>
              <a:rPr lang="ru-RU" sz="2400" dirty="0" smtClean="0"/>
              <a:t> </a:t>
            </a:r>
          </a:p>
          <a:p>
            <a:pPr marL="0" indent="360363">
              <a:buNone/>
            </a:pPr>
            <a:r>
              <a:rPr lang="ru-RU" sz="2400" dirty="0" smtClean="0"/>
              <a:t>где </a:t>
            </a:r>
            <a:r>
              <a:rPr lang="ru-RU" sz="2400" dirty="0" err="1" smtClean="0"/>
              <a:t>h</a:t>
            </a:r>
            <a:r>
              <a:rPr lang="ru-RU" sz="2400" dirty="0" smtClean="0"/>
              <a:t> — сечение горизонталей на карте, </a:t>
            </a:r>
            <a:r>
              <a:rPr lang="ru-RU" sz="2400" dirty="0" err="1" smtClean="0"/>
              <a:t>α </a:t>
            </a:r>
            <a:r>
              <a:rPr lang="ru-RU" sz="2400" dirty="0" smtClean="0"/>
              <a:t>— угол падения слоя). </a:t>
            </a:r>
          </a:p>
          <a:p>
            <a:endParaRPr lang="ru-RU" sz="2400" dirty="0"/>
          </a:p>
        </p:txBody>
      </p:sp>
      <p:pic>
        <p:nvPicPr>
          <p:cNvPr id="41986" name="Picture 2" descr="~AUT0014"/>
          <p:cNvPicPr>
            <a:picLocks noChangeAspect="1" noChangeArrowheads="1"/>
          </p:cNvPicPr>
          <p:nvPr/>
        </p:nvPicPr>
        <p:blipFill>
          <a:blip r:embed="rId2"/>
          <a:srcRect l="13664" t="55037" r="44179" b="33571"/>
          <a:stretch>
            <a:fillRect/>
          </a:stretch>
        </p:blipFill>
        <p:spPr bwMode="auto">
          <a:xfrm>
            <a:off x="500034" y="4429132"/>
            <a:ext cx="7943131" cy="2020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85728"/>
            <a:ext cx="8286808" cy="6000792"/>
          </a:xfrm>
        </p:spPr>
        <p:txBody>
          <a:bodyPr>
            <a:normAutofit fontScale="62500" lnSpcReduction="20000"/>
          </a:bodyPr>
          <a:lstStyle/>
          <a:p>
            <a:pPr marL="0" indent="360363">
              <a:buNone/>
            </a:pPr>
            <a:r>
              <a:rPr lang="ru-RU" dirty="0" smtClean="0"/>
              <a:t>Величина заложения зависит от угла наклона слоя, расстояния между горизонталями и масштаба карты, но она не зависит от формы рельефа. </a:t>
            </a:r>
          </a:p>
          <a:p>
            <a:pPr marL="0" indent="360363">
              <a:buNone/>
            </a:pPr>
            <a:r>
              <a:rPr lang="ru-RU" dirty="0" smtClean="0"/>
              <a:t>С помощью заложения можно определять глубины скважин до кровли или подошвы пласта в определенных точках, </a:t>
            </a:r>
            <a:r>
              <a:rPr lang="ru-RU" dirty="0" err="1" smtClean="0"/>
              <a:t>оконтуривать</a:t>
            </a:r>
            <a:r>
              <a:rPr lang="ru-RU" dirty="0" smtClean="0"/>
              <a:t> площади с заданной глубиной залегания пласта, вычислять мощности слоев, а также легко определить элементы залегания пласта на карте с горизонталями по его выходу на поверхность.</a:t>
            </a:r>
          </a:p>
          <a:p>
            <a:pPr marL="0" indent="360363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Чтобы построить выход поверхности наклонного слоя по выходу его в одной точке на карте с </a:t>
            </a:r>
            <a:r>
              <a:rPr lang="ru-RU" dirty="0" err="1" smtClean="0"/>
              <a:t>горизонталяи</a:t>
            </a:r>
            <a:r>
              <a:rPr lang="ru-RU" dirty="0" smtClean="0"/>
              <a:t> необходимо: </a:t>
            </a:r>
          </a:p>
          <a:p>
            <a:pPr marL="0" indent="0">
              <a:buNone/>
            </a:pPr>
            <a:r>
              <a:rPr lang="ru-RU" dirty="0" smtClean="0"/>
              <a:t>1) провести </a:t>
            </a:r>
            <a:r>
              <a:rPr lang="ru-RU" dirty="0" err="1" smtClean="0"/>
              <a:t>стратоизогипсу</a:t>
            </a:r>
            <a:r>
              <a:rPr lang="ru-RU" dirty="0" smtClean="0"/>
              <a:t> слоя, которые представляют собой линию простирания в точке замера элемента залегания;</a:t>
            </a:r>
          </a:p>
          <a:p>
            <a:pPr marL="0" indent="0">
              <a:buNone/>
            </a:pPr>
            <a:r>
              <a:rPr lang="ru-RU" dirty="0" smtClean="0"/>
              <a:t>2) провести ряд </a:t>
            </a:r>
            <a:r>
              <a:rPr lang="ru-RU" dirty="0" err="1" smtClean="0"/>
              <a:t>стратоизогипс</a:t>
            </a:r>
            <a:r>
              <a:rPr lang="ru-RU" dirty="0" smtClean="0"/>
              <a:t> на расстоянии </a:t>
            </a:r>
            <a:r>
              <a:rPr lang="ru-RU" dirty="0" err="1" smtClean="0"/>
              <a:t>m</a:t>
            </a:r>
            <a:r>
              <a:rPr lang="ru-RU" dirty="0" smtClean="0"/>
              <a:t>, равном заложению, значения </a:t>
            </a:r>
            <a:r>
              <a:rPr lang="ru-RU" dirty="0" err="1" smtClean="0"/>
              <a:t>стратоизогипс</a:t>
            </a:r>
            <a:r>
              <a:rPr lang="ru-RU" dirty="0" smtClean="0"/>
              <a:t> в направлении падения слоя будут уменьшаться, а в сторону восстания — возрастать на величину сечения горизонталей рельефа; </a:t>
            </a:r>
          </a:p>
          <a:p>
            <a:pPr marL="0" indent="0">
              <a:buNone/>
            </a:pPr>
            <a:r>
              <a:rPr lang="ru-RU" dirty="0" smtClean="0"/>
              <a:t>3) отметить точки пересечения одноименных </a:t>
            </a:r>
            <a:r>
              <a:rPr lang="ru-RU" dirty="0" err="1" smtClean="0"/>
              <a:t>стратоизогипс</a:t>
            </a:r>
            <a:r>
              <a:rPr lang="ru-RU" dirty="0" smtClean="0"/>
              <a:t> и горизонталей рельефа — точки выхода слоя на дневную поверхность; </a:t>
            </a:r>
          </a:p>
          <a:p>
            <a:pPr marL="0" indent="0">
              <a:buNone/>
            </a:pPr>
            <a:r>
              <a:rPr lang="ru-RU" dirty="0" smtClean="0"/>
              <a:t>4) соединить эти точки плавной кривой, полученная линия будет являться линией выхода поверхности слоя.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85729"/>
            <a:ext cx="8715436" cy="2857519"/>
          </a:xfrm>
        </p:spPr>
        <p:txBody>
          <a:bodyPr>
            <a:normAutofit fontScale="55000" lnSpcReduction="20000"/>
          </a:bodyPr>
          <a:lstStyle/>
          <a:p>
            <a:pPr marL="0" indent="360363">
              <a:buNone/>
            </a:pPr>
            <a:r>
              <a:rPr lang="ru-RU" dirty="0" smtClean="0"/>
              <a:t>На </a:t>
            </a:r>
            <a:r>
              <a:rPr lang="ru-RU" dirty="0" smtClean="0"/>
              <a:t>рисунке в </a:t>
            </a:r>
            <a:r>
              <a:rPr lang="ru-RU" dirty="0" smtClean="0"/>
              <a:t>точке А выходит </a:t>
            </a:r>
            <a:r>
              <a:rPr lang="ru-RU" dirty="0" smtClean="0"/>
              <a:t>подошвы </a:t>
            </a:r>
            <a:r>
              <a:rPr lang="ru-RU" dirty="0" smtClean="0"/>
              <a:t>слоя, азимут падения которой СВ 25</a:t>
            </a:r>
            <a:r>
              <a:rPr lang="ru-RU" baseline="30000" dirty="0" smtClean="0"/>
              <a:t>о</a:t>
            </a:r>
            <a:r>
              <a:rPr lang="ru-RU" dirty="0" smtClean="0"/>
              <a:t>; а угол падения 15</a:t>
            </a:r>
            <a:r>
              <a:rPr lang="ru-RU" baseline="30000" dirty="0" smtClean="0"/>
              <a:t>о</a:t>
            </a:r>
            <a:r>
              <a:rPr lang="ru-RU" dirty="0" smtClean="0"/>
              <a:t>. Через точку А по линии простирания проводим </a:t>
            </a:r>
            <a:r>
              <a:rPr lang="ru-RU" dirty="0" err="1" smtClean="0"/>
              <a:t>стратоизогипсу</a:t>
            </a:r>
            <a:r>
              <a:rPr lang="ru-RU" dirty="0" smtClean="0"/>
              <a:t> с отметкой 40 м (точка А на горизонтали 40 м). Строим график заложения и определяем </a:t>
            </a:r>
            <a:r>
              <a:rPr lang="ru-RU" dirty="0" err="1" smtClean="0"/>
              <a:t>m</a:t>
            </a:r>
            <a:r>
              <a:rPr lang="ru-RU" dirty="0" smtClean="0"/>
              <a:t> </a:t>
            </a:r>
            <a:r>
              <a:rPr lang="ru-RU" dirty="0" smtClean="0"/>
              <a:t>=9,3 мм. На расстоянии </a:t>
            </a:r>
            <a:r>
              <a:rPr lang="ru-RU" dirty="0" err="1" smtClean="0"/>
              <a:t>m</a:t>
            </a:r>
            <a:r>
              <a:rPr lang="ru-RU" dirty="0" smtClean="0"/>
              <a:t>(</a:t>
            </a:r>
            <a:r>
              <a:rPr lang="ru-RU" dirty="0" err="1" smtClean="0"/>
              <a:t>m</a:t>
            </a:r>
            <a:r>
              <a:rPr lang="ru-RU" dirty="0" smtClean="0"/>
              <a:t>, ) проводим ряд </a:t>
            </a:r>
            <a:r>
              <a:rPr lang="ru-RU" dirty="0" err="1" smtClean="0"/>
              <a:t>стратоизогипс</a:t>
            </a:r>
            <a:r>
              <a:rPr lang="ru-RU" dirty="0" smtClean="0"/>
              <a:t>, параллельных первой с отметками 50, 60, 70, 80, 90, 100 и 110 м (максимальная отметка горизонтали) в направлении восстания слоя и с отметкой 30 м (минимальная отметки горизонтали) в сторону его падения, т. е. отметки </a:t>
            </a:r>
            <a:r>
              <a:rPr lang="ru-RU" dirty="0" err="1" smtClean="0"/>
              <a:t>стратоизогипс</a:t>
            </a:r>
            <a:r>
              <a:rPr lang="ru-RU" dirty="0" smtClean="0"/>
              <a:t> и число их должны соответствовать отметкам и числу горизонталей рельефа. </a:t>
            </a:r>
          </a:p>
          <a:p>
            <a:pPr marL="0" indent="360363">
              <a:buNone/>
            </a:pPr>
            <a:r>
              <a:rPr lang="ru-RU" dirty="0" smtClean="0"/>
              <a:t>Соединив плавной чертой точки пересечения одноименных </a:t>
            </a:r>
            <a:r>
              <a:rPr lang="ru-RU" dirty="0" err="1" smtClean="0"/>
              <a:t>стратоизогипс</a:t>
            </a:r>
            <a:r>
              <a:rPr lang="ru-RU" dirty="0" smtClean="0"/>
              <a:t> и горизонталей рельефа, получим линию выхода кровли слоя. </a:t>
            </a:r>
          </a:p>
          <a:p>
            <a:pPr marL="0" indent="360363">
              <a:buNone/>
            </a:pPr>
            <a:r>
              <a:rPr lang="ru-RU" dirty="0" smtClean="0"/>
              <a:t>Таким же способом можно построить линию выхода кровли слоя (точка Б), где замерены те же элементы залегания. </a:t>
            </a:r>
          </a:p>
          <a:p>
            <a:endParaRPr lang="ru-RU" dirty="0"/>
          </a:p>
        </p:txBody>
      </p:sp>
      <p:pic>
        <p:nvPicPr>
          <p:cNvPr id="34818" name="Picture 2" descr="~AUT0011"/>
          <p:cNvPicPr>
            <a:picLocks noChangeAspect="1" noChangeArrowheads="1"/>
          </p:cNvPicPr>
          <p:nvPr/>
        </p:nvPicPr>
        <p:blipFill>
          <a:blip r:embed="rId2"/>
          <a:srcRect l="44057" t="35653" r="5943" b="42134"/>
          <a:stretch>
            <a:fillRect/>
          </a:stretch>
        </p:blipFill>
        <p:spPr bwMode="auto">
          <a:xfrm>
            <a:off x="3714712" y="3071810"/>
            <a:ext cx="5429288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3" descr="~AUT0011"/>
          <p:cNvPicPr>
            <a:picLocks noChangeAspect="1" noChangeArrowheads="1"/>
          </p:cNvPicPr>
          <p:nvPr/>
        </p:nvPicPr>
        <p:blipFill>
          <a:blip r:embed="rId2"/>
          <a:srcRect l="52634" t="57752" r="16115" b="34283"/>
          <a:stretch>
            <a:fillRect/>
          </a:stretch>
        </p:blipFill>
        <p:spPr bwMode="auto">
          <a:xfrm>
            <a:off x="0" y="5072074"/>
            <a:ext cx="3643338" cy="1100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476250"/>
          </a:xfrm>
        </p:spPr>
        <p:txBody>
          <a:bodyPr/>
          <a:lstStyle/>
          <a:p>
            <a:pPr algn="r"/>
            <a:r>
              <a:rPr lang="ru-RU" sz="2400" b="1" i="1" u="sng">
                <a:solidFill>
                  <a:schemeClr val="tx1"/>
                </a:solidFill>
                <a:effectLst/>
              </a:rPr>
              <a:t>Наклонный пласт на геологической карте</a:t>
            </a:r>
          </a:p>
        </p:txBody>
      </p:sp>
      <p:sp>
        <p:nvSpPr>
          <p:cNvPr id="375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549275"/>
            <a:ext cx="2990880" cy="2663825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8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2200" dirty="0">
                <a:effectLst/>
                <a:latin typeface="Arial Narrow" pitchFamily="34" charset="0"/>
              </a:rPr>
              <a:t>Конфигурация границ </a:t>
            </a:r>
            <a:r>
              <a:rPr lang="ru-RU" sz="2200" dirty="0">
                <a:solidFill>
                  <a:srgbClr val="FF0000"/>
                </a:solidFill>
                <a:effectLst/>
                <a:latin typeface="Arial Black" pitchFamily="34" charset="0"/>
              </a:rPr>
              <a:t>наклонно </a:t>
            </a:r>
            <a:r>
              <a:rPr lang="ru-RU" sz="2200" dirty="0">
                <a:effectLst/>
                <a:latin typeface="Arial Narrow" pitchFamily="34" charset="0"/>
              </a:rPr>
              <a:t>залегающих пластов на геологической карте </a:t>
            </a:r>
            <a:r>
              <a:rPr lang="ru-RU" sz="2200" dirty="0">
                <a:solidFill>
                  <a:srgbClr val="FF0000"/>
                </a:solidFill>
                <a:effectLst/>
                <a:latin typeface="Arial Black" pitchFamily="34" charset="0"/>
              </a:rPr>
              <a:t>зависит</a:t>
            </a:r>
            <a:r>
              <a:rPr lang="ru-RU" sz="2200" dirty="0">
                <a:solidFill>
                  <a:srgbClr val="FF0000"/>
                </a:solidFill>
                <a:effectLst/>
                <a:latin typeface="Arial Narrow" pitchFamily="34" charset="0"/>
              </a:rPr>
              <a:t> </a:t>
            </a:r>
            <a:r>
              <a:rPr lang="ru-RU" sz="2200" dirty="0">
                <a:effectLst/>
                <a:latin typeface="Arial Narrow" pitchFamily="34" charset="0"/>
              </a:rPr>
              <a:t>и от угла наклона самих пластов, и от морфологии рельефа, т.е. от </a:t>
            </a:r>
            <a:r>
              <a:rPr lang="ru-RU" sz="2200" dirty="0">
                <a:solidFill>
                  <a:srgbClr val="FF0000"/>
                </a:solidFill>
                <a:effectLst/>
                <a:latin typeface="Arial Black" pitchFamily="34" charset="0"/>
              </a:rPr>
              <a:t>соотношения</a:t>
            </a:r>
            <a:r>
              <a:rPr lang="ru-RU" sz="2200" dirty="0">
                <a:solidFill>
                  <a:srgbClr val="FF0000"/>
                </a:solidFill>
                <a:effectLst/>
                <a:latin typeface="Arial Narrow" pitchFamily="34" charset="0"/>
              </a:rPr>
              <a:t> </a:t>
            </a:r>
            <a:r>
              <a:rPr lang="ru-RU" sz="2200" i="1" dirty="0">
                <a:solidFill>
                  <a:srgbClr val="FF0000"/>
                </a:solidFill>
                <a:effectLst/>
                <a:latin typeface="Arial Narrow" pitchFamily="34" charset="0"/>
              </a:rPr>
              <a:t>угла наклона пласта</a:t>
            </a:r>
            <a:r>
              <a:rPr lang="ru-RU" sz="2200" dirty="0">
                <a:solidFill>
                  <a:srgbClr val="FF0000"/>
                </a:solidFill>
                <a:effectLst/>
                <a:latin typeface="Arial Narrow" pitchFamily="34" charset="0"/>
              </a:rPr>
              <a:t> </a:t>
            </a:r>
            <a:r>
              <a:rPr lang="ru-RU" sz="2200" dirty="0">
                <a:effectLst/>
                <a:latin typeface="Arial Narrow" pitchFamily="34" charset="0"/>
              </a:rPr>
              <a:t>и</a:t>
            </a:r>
            <a:r>
              <a:rPr lang="ru-RU" sz="2200" dirty="0">
                <a:solidFill>
                  <a:srgbClr val="FF0000"/>
                </a:solidFill>
                <a:effectLst/>
                <a:latin typeface="Arial Narrow" pitchFamily="34" charset="0"/>
              </a:rPr>
              <a:t> </a:t>
            </a:r>
            <a:r>
              <a:rPr lang="ru-RU" sz="2200" i="1" dirty="0">
                <a:solidFill>
                  <a:srgbClr val="FF0000"/>
                </a:solidFill>
                <a:effectLst/>
                <a:latin typeface="Arial Narrow" pitchFamily="34" charset="0"/>
              </a:rPr>
              <a:t>угла наклона склона</a:t>
            </a:r>
          </a:p>
        </p:txBody>
      </p:sp>
      <p:pic>
        <p:nvPicPr>
          <p:cNvPr id="37581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1213" y="4437063"/>
            <a:ext cx="5757862" cy="203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581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1213" y="620713"/>
            <a:ext cx="5757862" cy="38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5815" name="Rectangle 7"/>
          <p:cNvSpPr>
            <a:spLocks noChangeArrowheads="1"/>
          </p:cNvSpPr>
          <p:nvPr/>
        </p:nvSpPr>
        <p:spPr bwMode="auto">
          <a:xfrm>
            <a:off x="0" y="3787775"/>
            <a:ext cx="3348038" cy="266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lnSpc>
                <a:spcPct val="85000"/>
              </a:lnSpc>
              <a:buClr>
                <a:schemeClr val="hlink"/>
              </a:buClr>
              <a:buFont typeface="Wingdings" pitchFamily="2" charset="2"/>
              <a:buNone/>
            </a:pPr>
            <a:r>
              <a:rPr lang="ru-RU" dirty="0"/>
              <a:t>Выход пласта, наклоненного под склон, на карте занимает положение </a:t>
            </a:r>
            <a:r>
              <a:rPr lang="ru-RU" dirty="0">
                <a:latin typeface="Arial Black" pitchFamily="34" charset="0"/>
              </a:rPr>
              <a:t>между</a:t>
            </a:r>
            <a:r>
              <a:rPr lang="ru-RU" dirty="0"/>
              <a:t> выходами горизонтального и вертикального пластов, т.е. его выход "изогнут" в </a:t>
            </a:r>
          </a:p>
          <a:p>
            <a:pPr algn="r">
              <a:lnSpc>
                <a:spcPct val="85000"/>
              </a:lnSpc>
              <a:buClr>
                <a:schemeClr val="hlink"/>
              </a:buClr>
              <a:buFont typeface="Wingdings" pitchFamily="2" charset="2"/>
              <a:buNone/>
            </a:pPr>
            <a:r>
              <a:rPr lang="ru-RU" dirty="0">
                <a:latin typeface="Arial Black" pitchFamily="34" charset="0"/>
              </a:rPr>
              <a:t>ту же</a:t>
            </a:r>
            <a:r>
              <a:rPr lang="ru-RU" dirty="0"/>
              <a:t> </a:t>
            </a:r>
            <a:r>
              <a:rPr lang="ru-RU" dirty="0">
                <a:latin typeface="Arial Black" pitchFamily="34" charset="0"/>
              </a:rPr>
              <a:t>сторону</a:t>
            </a:r>
            <a:r>
              <a:rPr lang="ru-RU" dirty="0"/>
              <a:t>, что и горизонтали, но с </a:t>
            </a:r>
            <a:r>
              <a:rPr lang="ru-RU" dirty="0">
                <a:latin typeface="Arial Black" pitchFamily="34" charset="0"/>
              </a:rPr>
              <a:t>меньшей</a:t>
            </a:r>
            <a:r>
              <a:rPr lang="ru-RU" dirty="0"/>
              <a:t> кривизной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357166"/>
            <a:ext cx="8572560" cy="171451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8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2200" dirty="0">
                <a:effectLst/>
                <a:latin typeface="Arial Narrow" pitchFamily="34" charset="0"/>
              </a:rPr>
              <a:t>В долинах и на склонах выходы наклонно залегающих пластов создают своеобразные фигуры рельефа, которые условно называют "</a:t>
            </a:r>
            <a:r>
              <a:rPr lang="ru-RU" sz="2200" i="1" dirty="0">
                <a:effectLst/>
                <a:latin typeface="Arial Narrow" pitchFamily="34" charset="0"/>
              </a:rPr>
              <a:t>пластовыми треугольниками</a:t>
            </a:r>
            <a:r>
              <a:rPr lang="ru-RU" sz="2200" dirty="0">
                <a:effectLst/>
                <a:latin typeface="Arial Narrow" pitchFamily="34" charset="0"/>
              </a:rPr>
              <a:t>", хотя их форма и не всегда близка к треугольнику.</a:t>
            </a:r>
            <a:r>
              <a:rPr lang="ru-RU" sz="2200" dirty="0"/>
              <a:t> </a:t>
            </a:r>
          </a:p>
          <a:p>
            <a:pPr marL="0" indent="0">
              <a:lnSpc>
                <a:spcPct val="8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2200" dirty="0">
                <a:effectLst/>
                <a:latin typeface="Arial Narrow" pitchFamily="34" charset="0"/>
              </a:rPr>
              <a:t>Правило пластовых треугольников:</a:t>
            </a:r>
            <a:r>
              <a:rPr lang="ru-RU" sz="2200" dirty="0"/>
              <a:t> </a:t>
            </a:r>
            <a:r>
              <a:rPr lang="ru-RU" sz="2200" dirty="0">
                <a:solidFill>
                  <a:srgbClr val="C00000"/>
                </a:solidFill>
                <a:effectLst/>
                <a:latin typeface="Arial Narrow" pitchFamily="34" charset="0"/>
              </a:rPr>
              <a:t>«Пластовый треугольник </a:t>
            </a:r>
            <a:r>
              <a:rPr lang="ru-RU" sz="2200" dirty="0">
                <a:solidFill>
                  <a:srgbClr val="C00000"/>
                </a:solidFill>
                <a:effectLst/>
                <a:latin typeface="Arial Black" pitchFamily="34" charset="0"/>
              </a:rPr>
              <a:t>в долине</a:t>
            </a:r>
            <a:r>
              <a:rPr lang="ru-RU" sz="2200" dirty="0">
                <a:solidFill>
                  <a:srgbClr val="C00000"/>
                </a:solidFill>
                <a:effectLst/>
                <a:latin typeface="Arial Narrow" pitchFamily="34" charset="0"/>
              </a:rPr>
              <a:t> указывает </a:t>
            </a:r>
            <a:r>
              <a:rPr lang="ru-RU" sz="2200" dirty="0">
                <a:solidFill>
                  <a:srgbClr val="C00000"/>
                </a:solidFill>
                <a:effectLst/>
                <a:latin typeface="Arial Black" pitchFamily="34" charset="0"/>
              </a:rPr>
              <a:t>направление падения </a:t>
            </a:r>
            <a:r>
              <a:rPr lang="ru-RU" sz="2200" dirty="0">
                <a:solidFill>
                  <a:srgbClr val="C00000"/>
                </a:solidFill>
                <a:effectLst/>
                <a:latin typeface="Arial Narrow" pitchFamily="34" charset="0"/>
              </a:rPr>
              <a:t>пласта, а </a:t>
            </a:r>
            <a:r>
              <a:rPr lang="ru-RU" sz="2200" dirty="0">
                <a:solidFill>
                  <a:srgbClr val="C00000"/>
                </a:solidFill>
                <a:effectLst/>
                <a:latin typeface="Arial Black" pitchFamily="34" charset="0"/>
              </a:rPr>
              <a:t>на водоразделе</a:t>
            </a:r>
            <a:r>
              <a:rPr lang="ru-RU" sz="2200" dirty="0">
                <a:solidFill>
                  <a:srgbClr val="C00000"/>
                </a:solidFill>
                <a:effectLst/>
                <a:latin typeface="Arial Narrow" pitchFamily="34" charset="0"/>
              </a:rPr>
              <a:t> – </a:t>
            </a:r>
            <a:r>
              <a:rPr lang="ru-RU" sz="2200" dirty="0">
                <a:solidFill>
                  <a:srgbClr val="C00000"/>
                </a:solidFill>
                <a:effectLst/>
                <a:latin typeface="Arial Black" pitchFamily="34" charset="0"/>
              </a:rPr>
              <a:t>направление восстания</a:t>
            </a:r>
            <a:r>
              <a:rPr lang="ru-RU" sz="2200" dirty="0">
                <a:solidFill>
                  <a:srgbClr val="C00000"/>
                </a:solidFill>
                <a:effectLst/>
                <a:latin typeface="Arial Narrow" pitchFamily="34" charset="0"/>
              </a:rPr>
              <a:t>»</a:t>
            </a:r>
          </a:p>
        </p:txBody>
      </p:sp>
      <p:pic>
        <p:nvPicPr>
          <p:cNvPr id="38298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3825" y="2205038"/>
            <a:ext cx="6753225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 flipH="1">
            <a:off x="4257675" y="2952750"/>
            <a:ext cx="123825" cy="422275"/>
            <a:chOff x="2064" y="1632"/>
            <a:chExt cx="96" cy="336"/>
          </a:xfrm>
        </p:grpSpPr>
        <p:sp>
          <p:nvSpPr>
            <p:cNvPr id="382984" name="Line 8"/>
            <p:cNvSpPr>
              <a:spLocks noChangeShapeType="1"/>
            </p:cNvSpPr>
            <p:nvPr/>
          </p:nvSpPr>
          <p:spPr bwMode="auto">
            <a:xfrm>
              <a:off x="2064" y="1632"/>
              <a:ext cx="0" cy="33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2985" name="Line 9"/>
            <p:cNvSpPr>
              <a:spLocks noChangeShapeType="1"/>
            </p:cNvSpPr>
            <p:nvPr/>
          </p:nvSpPr>
          <p:spPr bwMode="auto">
            <a:xfrm>
              <a:off x="2064" y="1802"/>
              <a:ext cx="96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82989" name="AutoShape 13"/>
          <p:cNvSpPr>
            <a:spLocks noChangeArrowheads="1"/>
          </p:cNvSpPr>
          <p:nvPr/>
        </p:nvSpPr>
        <p:spPr bwMode="auto">
          <a:xfrm rot="-5400000">
            <a:off x="1835944" y="4822031"/>
            <a:ext cx="1368425" cy="792163"/>
          </a:xfrm>
          <a:prstGeom prst="triangle">
            <a:avLst>
              <a:gd name="adj" fmla="val 50000"/>
            </a:avLst>
          </a:prstGeom>
          <a:noFill/>
          <a:ln w="762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82990" name="Text Box 14"/>
          <p:cNvSpPr txBox="1">
            <a:spLocks noChangeArrowheads="1"/>
          </p:cNvSpPr>
          <p:nvPr/>
        </p:nvSpPr>
        <p:spPr bwMode="auto">
          <a:xfrm>
            <a:off x="3540125" y="4800600"/>
            <a:ext cx="1738313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b="1">
                <a:solidFill>
                  <a:srgbClr val="000000"/>
                </a:solidFill>
              </a:rPr>
              <a:t>Пластовый </a:t>
            </a:r>
          </a:p>
          <a:p>
            <a:pPr>
              <a:lnSpc>
                <a:spcPct val="80000"/>
              </a:lnSpc>
            </a:pPr>
            <a:r>
              <a:rPr lang="ru-RU" sz="2400" b="1">
                <a:solidFill>
                  <a:srgbClr val="000000"/>
                </a:solidFill>
              </a:rPr>
              <a:t>треугольник</a:t>
            </a:r>
          </a:p>
        </p:txBody>
      </p:sp>
      <p:sp>
        <p:nvSpPr>
          <p:cNvPr id="382992" name="AutoShape 16"/>
          <p:cNvSpPr>
            <a:spLocks noChangeArrowheads="1"/>
          </p:cNvSpPr>
          <p:nvPr/>
        </p:nvSpPr>
        <p:spPr bwMode="auto">
          <a:xfrm rot="5400000" flipH="1">
            <a:off x="3059906" y="3429795"/>
            <a:ext cx="1368425" cy="792162"/>
          </a:xfrm>
          <a:prstGeom prst="triangle">
            <a:avLst>
              <a:gd name="adj" fmla="val 50000"/>
            </a:avLst>
          </a:prstGeom>
          <a:noFill/>
          <a:ln w="76200">
            <a:solidFill>
              <a:srgbClr val="000000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1426</TotalTime>
  <Words>1339</Words>
  <PresentationFormat>Экран (4:3)</PresentationFormat>
  <Paragraphs>117</Paragraphs>
  <Slides>20</Slides>
  <Notes>14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Тема Office</vt:lpstr>
      <vt:lpstr>CorelDRAW</vt:lpstr>
      <vt:lpstr>НАКЛОННОЕ ЗАЛЕГАНИЕ СЛОЕВ</vt:lpstr>
      <vt:lpstr>Элементы залегания пласта </vt:lpstr>
      <vt:lpstr>Слайд 3</vt:lpstr>
      <vt:lpstr>Устройство горного компаса 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Замеры элементов залегания горным компасом</vt:lpstr>
      <vt:lpstr>Определение истинной мощности слоев.</vt:lpstr>
      <vt:lpstr>Слайд 14</vt:lpstr>
      <vt:lpstr>Построение выхода наклонно залегающего слоя на дневную поверхность по карте с горизонталями. </vt:lpstr>
      <vt:lpstr>Слайд 16</vt:lpstr>
      <vt:lpstr>Слайд 17</vt:lpstr>
      <vt:lpstr>Слайд 18</vt:lpstr>
      <vt:lpstr>Наклонный пласт на геологической карте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НАКЛОННОЕ ЗАЛЕГАНИЕ СЛОЕВ</dc:title>
  <dc:creator>Наташа</dc:creator>
  <cp:lastModifiedBy>Наташа</cp:lastModifiedBy>
  <cp:revision>67</cp:revision>
  <dcterms:created xsi:type="dcterms:W3CDTF">2015-01-27T11:18:47Z</dcterms:created>
  <dcterms:modified xsi:type="dcterms:W3CDTF">2015-02-18T05:47:32Z</dcterms:modified>
</cp:coreProperties>
</file>